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1" r:id="rId2"/>
    <p:sldMasterId id="2147483746" r:id="rId3"/>
  </p:sldMasterIdLst>
  <p:notesMasterIdLst>
    <p:notesMasterId r:id="rId20"/>
  </p:notesMasterIdLst>
  <p:sldIdLst>
    <p:sldId id="281" r:id="rId4"/>
    <p:sldId id="292" r:id="rId5"/>
    <p:sldId id="277" r:id="rId6"/>
    <p:sldId id="258" r:id="rId7"/>
    <p:sldId id="259" r:id="rId8"/>
    <p:sldId id="260" r:id="rId9"/>
    <p:sldId id="278" r:id="rId10"/>
    <p:sldId id="261" r:id="rId11"/>
    <p:sldId id="262" r:id="rId12"/>
    <p:sldId id="279" r:id="rId13"/>
    <p:sldId id="263" r:id="rId14"/>
    <p:sldId id="291" r:id="rId15"/>
    <p:sldId id="274" r:id="rId16"/>
    <p:sldId id="289" r:id="rId17"/>
    <p:sldId id="287" r:id="rId18"/>
    <p:sldId id="29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93933" autoAdjust="0"/>
  </p:normalViewPr>
  <p:slideViewPr>
    <p:cSldViewPr snapToGrid="0">
      <p:cViewPr varScale="1">
        <p:scale>
          <a:sx n="121" d="100"/>
          <a:sy n="121" d="100"/>
        </p:scale>
        <p:origin x="1242" y="9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8" d="100"/>
          <a:sy n="88" d="100"/>
        </p:scale>
        <p:origin x="518"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D6F98-055A-4837-90F2-8E5F6821A1BB}" type="datetimeFigureOut">
              <a:rPr lang="en-US" smtClean="0"/>
              <a:t>10/15/2015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C7D24-0DC9-4E9C-89C0-35D79A09D337}" type="slidenum">
              <a:rPr lang="en-US" smtClean="0"/>
              <a:t>‹#›</a:t>
            </a:fld>
            <a:endParaRPr lang="en-US"/>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a:t>
            </a:fld>
            <a:endParaRPr lang="en-US"/>
          </a:p>
        </p:txBody>
      </p:sp>
    </p:spTree>
    <p:extLst>
      <p:ext uri="{BB962C8B-B14F-4D97-AF65-F5344CB8AC3E}">
        <p14:creationId xmlns:p14="http://schemas.microsoft.com/office/powerpoint/2010/main" val="150959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10</a:t>
            </a:fld>
            <a:endParaRPr lang="en-US"/>
          </a:p>
        </p:txBody>
      </p:sp>
    </p:spTree>
    <p:extLst>
      <p:ext uri="{BB962C8B-B14F-4D97-AF65-F5344CB8AC3E}">
        <p14:creationId xmlns:p14="http://schemas.microsoft.com/office/powerpoint/2010/main" val="425478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11</a:t>
            </a:fld>
            <a:endParaRPr lang="en-US"/>
          </a:p>
        </p:txBody>
      </p:sp>
    </p:spTree>
    <p:extLst>
      <p:ext uri="{BB962C8B-B14F-4D97-AF65-F5344CB8AC3E}">
        <p14:creationId xmlns:p14="http://schemas.microsoft.com/office/powerpoint/2010/main" val="254495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8663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13</a:t>
            </a:fld>
            <a:endParaRPr lang="en-US"/>
          </a:p>
        </p:txBody>
      </p:sp>
    </p:spTree>
    <p:extLst>
      <p:ext uri="{BB962C8B-B14F-4D97-AF65-F5344CB8AC3E}">
        <p14:creationId xmlns:p14="http://schemas.microsoft.com/office/powerpoint/2010/main" val="1303937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14</a:t>
            </a:fld>
            <a:endParaRPr lang="en-US"/>
          </a:p>
        </p:txBody>
      </p:sp>
    </p:spTree>
    <p:extLst>
      <p:ext uri="{BB962C8B-B14F-4D97-AF65-F5344CB8AC3E}">
        <p14:creationId xmlns:p14="http://schemas.microsoft.com/office/powerpoint/2010/main" val="259251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15</a:t>
            </a:fld>
            <a:endParaRPr lang="en-US"/>
          </a:p>
        </p:txBody>
      </p:sp>
    </p:spTree>
    <p:extLst>
      <p:ext uri="{BB962C8B-B14F-4D97-AF65-F5344CB8AC3E}">
        <p14:creationId xmlns:p14="http://schemas.microsoft.com/office/powerpoint/2010/main" val="3112309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16</a:t>
            </a:fld>
            <a:endParaRPr lang="en-US"/>
          </a:p>
        </p:txBody>
      </p:sp>
    </p:spTree>
    <p:extLst>
      <p:ext uri="{BB962C8B-B14F-4D97-AF65-F5344CB8AC3E}">
        <p14:creationId xmlns:p14="http://schemas.microsoft.com/office/powerpoint/2010/main" val="142680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2244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3</a:t>
            </a:fld>
            <a:endParaRPr lang="en-US"/>
          </a:p>
        </p:txBody>
      </p:sp>
    </p:spTree>
    <p:extLst>
      <p:ext uri="{BB962C8B-B14F-4D97-AF65-F5344CB8AC3E}">
        <p14:creationId xmlns:p14="http://schemas.microsoft.com/office/powerpoint/2010/main" val="390511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4</a:t>
            </a:fld>
            <a:endParaRPr lang="en-US"/>
          </a:p>
        </p:txBody>
      </p:sp>
    </p:spTree>
    <p:extLst>
      <p:ext uri="{BB962C8B-B14F-4D97-AF65-F5344CB8AC3E}">
        <p14:creationId xmlns:p14="http://schemas.microsoft.com/office/powerpoint/2010/main" val="903691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5</a:t>
            </a:fld>
            <a:endParaRPr lang="en-US"/>
          </a:p>
        </p:txBody>
      </p:sp>
    </p:spTree>
    <p:extLst>
      <p:ext uri="{BB962C8B-B14F-4D97-AF65-F5344CB8AC3E}">
        <p14:creationId xmlns:p14="http://schemas.microsoft.com/office/powerpoint/2010/main" val="307888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6</a:t>
            </a:fld>
            <a:endParaRPr lang="en-US"/>
          </a:p>
        </p:txBody>
      </p:sp>
    </p:spTree>
    <p:extLst>
      <p:ext uri="{BB962C8B-B14F-4D97-AF65-F5344CB8AC3E}">
        <p14:creationId xmlns:p14="http://schemas.microsoft.com/office/powerpoint/2010/main" val="30220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7</a:t>
            </a:fld>
            <a:endParaRPr lang="en-US"/>
          </a:p>
        </p:txBody>
      </p:sp>
    </p:spTree>
    <p:extLst>
      <p:ext uri="{BB962C8B-B14F-4D97-AF65-F5344CB8AC3E}">
        <p14:creationId xmlns:p14="http://schemas.microsoft.com/office/powerpoint/2010/main" val="210716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8</a:t>
            </a:fld>
            <a:endParaRPr lang="en-US"/>
          </a:p>
        </p:txBody>
      </p:sp>
    </p:spTree>
    <p:extLst>
      <p:ext uri="{BB962C8B-B14F-4D97-AF65-F5344CB8AC3E}">
        <p14:creationId xmlns:p14="http://schemas.microsoft.com/office/powerpoint/2010/main" val="2592644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9</a:t>
            </a:fld>
            <a:endParaRPr lang="en-US"/>
          </a:p>
        </p:txBody>
      </p:sp>
    </p:spTree>
    <p:extLst>
      <p:ext uri="{BB962C8B-B14F-4D97-AF65-F5344CB8AC3E}">
        <p14:creationId xmlns:p14="http://schemas.microsoft.com/office/powerpoint/2010/main" val="2959057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 (date)</a:t>
            </a:r>
            <a:endParaRPr lang="en-US" dirty="0"/>
          </a:p>
        </p:txBody>
      </p:sp>
    </p:spTree>
    <p:extLst>
      <p:ext uri="{BB962C8B-B14F-4D97-AF65-F5344CB8AC3E}">
        <p14:creationId xmlns:p14="http://schemas.microsoft.com/office/powerpoint/2010/main" val="18007313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200255" y="51842"/>
            <a:ext cx="530112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200255" y="381752"/>
            <a:ext cx="530112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14999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0705472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smtClean="0"/>
              <a:t>Small Chart</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7857931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smtClean="0"/>
              <a:t>Large Chart</a:t>
            </a:r>
            <a:endParaRPr lang="en-US" dirty="0"/>
          </a:p>
        </p:txBody>
      </p:sp>
    </p:spTree>
    <p:extLst>
      <p:ext uri="{BB962C8B-B14F-4D97-AF65-F5344CB8AC3E}">
        <p14:creationId xmlns:p14="http://schemas.microsoft.com/office/powerpoint/2010/main" val="37993547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2466360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1461426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99177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Tree>
    <p:extLst>
      <p:ext uri="{BB962C8B-B14F-4D97-AF65-F5344CB8AC3E}">
        <p14:creationId xmlns:p14="http://schemas.microsoft.com/office/powerpoint/2010/main" val="33161201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868267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17526819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55521699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2944972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41677373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2305309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0710728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2479112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 (date)</a:t>
            </a:r>
            <a:endParaRPr lang="en-US" dirty="0"/>
          </a:p>
        </p:txBody>
      </p:sp>
    </p:spTree>
    <p:extLst>
      <p:ext uri="{BB962C8B-B14F-4D97-AF65-F5344CB8AC3E}">
        <p14:creationId xmlns:p14="http://schemas.microsoft.com/office/powerpoint/2010/main" val="8718098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96033450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928687" y="70130"/>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928687" y="400040"/>
            <a:ext cx="552926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1475999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5692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33377" y="70130"/>
            <a:ext cx="43268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733377" y="400040"/>
            <a:ext cx="4326895"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044960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928687" y="70130"/>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928687" y="400040"/>
            <a:ext cx="552926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91360408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937563" y="70130"/>
            <a:ext cx="46287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937563" y="400040"/>
            <a:ext cx="46287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125738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904613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15623" y="70130"/>
            <a:ext cx="560527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715623" y="400040"/>
            <a:ext cx="5605277"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582795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852783" y="70130"/>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852783" y="400040"/>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9575862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200255" y="51842"/>
            <a:ext cx="530112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200255" y="381752"/>
            <a:ext cx="530112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105361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5788019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smtClean="0"/>
              <a:t>Small Chart</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08265216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smtClean="0"/>
              <a:t>Large Chart</a:t>
            </a:r>
            <a:endParaRPr lang="en-US" dirty="0"/>
          </a:p>
        </p:txBody>
      </p:sp>
    </p:spTree>
    <p:extLst>
      <p:ext uri="{BB962C8B-B14F-4D97-AF65-F5344CB8AC3E}">
        <p14:creationId xmlns:p14="http://schemas.microsoft.com/office/powerpoint/2010/main" val="295802551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9576612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818659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3383507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70034658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Tree>
    <p:extLst>
      <p:ext uri="{BB962C8B-B14F-4D97-AF65-F5344CB8AC3E}">
        <p14:creationId xmlns:p14="http://schemas.microsoft.com/office/powerpoint/2010/main" val="292191178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643226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186576324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97730820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72550471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solidFill>
                  <a:srgbClr val="1F497D"/>
                </a:solidFill>
              </a:rPr>
              <a:pPr/>
              <a:t>‹#›</a:t>
            </a:fld>
            <a:endParaRPr lang="en-US" sz="900">
              <a:solidFill>
                <a:srgbClr val="1F497D"/>
              </a:solidFill>
            </a:endParaRPr>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901350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05506727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68888912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1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5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 (date)</a:t>
            </a:r>
            <a:endParaRPr lang="en-US" dirty="0"/>
          </a:p>
        </p:txBody>
      </p:sp>
    </p:spTree>
    <p:extLst>
      <p:ext uri="{BB962C8B-B14F-4D97-AF65-F5344CB8AC3E}">
        <p14:creationId xmlns:p14="http://schemas.microsoft.com/office/powerpoint/2010/main" val="4986302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33377" y="70130"/>
            <a:ext cx="43268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733377" y="400040"/>
            <a:ext cx="4326895"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81286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59553795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32"/>
            <a:ext cx="9144000" cy="1333500"/>
          </a:xfrm>
          <a:prstGeom prst="rect">
            <a:avLst/>
          </a:prstGeom>
        </p:spPr>
      </p:pic>
      <p:sp>
        <p:nvSpPr>
          <p:cNvPr id="2" name="Title 1"/>
          <p:cNvSpPr>
            <a:spLocks noGrp="1"/>
          </p:cNvSpPr>
          <p:nvPr>
            <p:ph type="title"/>
          </p:nvPr>
        </p:nvSpPr>
        <p:spPr>
          <a:xfrm>
            <a:off x="928687" y="229934"/>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928687" y="577600"/>
            <a:ext cx="5529263"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346027975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1135856" y="201359"/>
            <a:ext cx="53006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135856" y="549025"/>
            <a:ext cx="5300663"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157905398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2" name="Title 1"/>
          <p:cNvSpPr>
            <a:spLocks noGrp="1"/>
          </p:cNvSpPr>
          <p:nvPr>
            <p:ph type="title"/>
          </p:nvPr>
        </p:nvSpPr>
        <p:spPr>
          <a:xfrm>
            <a:off x="792956" y="205231"/>
            <a:ext cx="45219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792957" y="563462"/>
            <a:ext cx="4521994"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79014726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9144000" cy="133350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899492" y="205231"/>
            <a:ext cx="464683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899493" y="563462"/>
            <a:ext cx="464683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108400153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2" name="Title 1"/>
          <p:cNvSpPr>
            <a:spLocks noGrp="1"/>
          </p:cNvSpPr>
          <p:nvPr>
            <p:ph type="title"/>
          </p:nvPr>
        </p:nvSpPr>
        <p:spPr>
          <a:xfrm>
            <a:off x="792956" y="205231"/>
            <a:ext cx="4700588"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792956" y="563462"/>
            <a:ext cx="4700588"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31577404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792956" y="205231"/>
            <a:ext cx="5492434"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792956" y="563462"/>
            <a:ext cx="5492434"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279419635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916400" y="205231"/>
            <a:ext cx="48374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916400" y="563462"/>
            <a:ext cx="4837463"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423142738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1225010" y="159510"/>
            <a:ext cx="538610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225010" y="517742"/>
            <a:ext cx="5386102"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189779433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1141042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937563" y="70130"/>
            <a:ext cx="46287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937563" y="400040"/>
            <a:ext cx="46287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2154845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smtClean="0"/>
              <a:t>Small Chart</a:t>
            </a:r>
            <a:endParaRPr lang="en-US" dirty="0"/>
          </a:p>
        </p:txBody>
      </p:sp>
    </p:spTree>
    <p:extLst>
      <p:ext uri="{BB962C8B-B14F-4D97-AF65-F5344CB8AC3E}">
        <p14:creationId xmlns:p14="http://schemas.microsoft.com/office/powerpoint/2010/main" val="96489420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smtClean="0"/>
              <a:t>Large Chart</a:t>
            </a:r>
            <a:endParaRPr lang="en-US" dirty="0"/>
          </a:p>
        </p:txBody>
      </p:sp>
    </p:spTree>
    <p:extLst>
      <p:ext uri="{BB962C8B-B14F-4D97-AF65-F5344CB8AC3E}">
        <p14:creationId xmlns:p14="http://schemas.microsoft.com/office/powerpoint/2010/main" val="309337915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19272630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89010228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28650" y="1228727"/>
            <a:ext cx="78867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Tree>
    <p:extLst>
      <p:ext uri="{BB962C8B-B14F-4D97-AF65-F5344CB8AC3E}">
        <p14:creationId xmlns:p14="http://schemas.microsoft.com/office/powerpoint/2010/main" val="288493238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139892" y="1775339"/>
            <a:ext cx="3868376"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8" name="Content Placeholder 2"/>
          <p:cNvSpPr>
            <a:spLocks noGrp="1"/>
          </p:cNvSpPr>
          <p:nvPr>
            <p:ph idx="1" hasCustomPrompt="1"/>
          </p:nvPr>
        </p:nvSpPr>
        <p:spPr>
          <a:xfrm>
            <a:off x="4154749" y="1281613"/>
            <a:ext cx="4796369" cy="4201670"/>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580502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5082742" y="1896631"/>
            <a:ext cx="3868376"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8" name="Content Placeholder 2"/>
          <p:cNvSpPr>
            <a:spLocks noGrp="1"/>
          </p:cNvSpPr>
          <p:nvPr>
            <p:ph idx="1" hasCustomPrompt="1"/>
          </p:nvPr>
        </p:nvSpPr>
        <p:spPr>
          <a:xfrm>
            <a:off x="133165" y="1360900"/>
            <a:ext cx="4796369" cy="4201670"/>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007921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418253438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156538" y="1290869"/>
            <a:ext cx="373188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Content Placeholder 2"/>
          <p:cNvSpPr>
            <a:spLocks noGrp="1"/>
          </p:cNvSpPr>
          <p:nvPr>
            <p:ph idx="1" hasCustomPrompt="1"/>
          </p:nvPr>
        </p:nvSpPr>
        <p:spPr>
          <a:xfrm>
            <a:off x="4028243" y="1290987"/>
            <a:ext cx="5016091" cy="5127568"/>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933497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5276734" y="1311318"/>
            <a:ext cx="373188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Content Placeholder 2"/>
          <p:cNvSpPr>
            <a:spLocks noGrp="1"/>
          </p:cNvSpPr>
          <p:nvPr>
            <p:ph idx="1" hasCustomPrompt="1"/>
          </p:nvPr>
        </p:nvSpPr>
        <p:spPr>
          <a:xfrm>
            <a:off x="133165" y="1311318"/>
            <a:ext cx="5016091" cy="5127568"/>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508282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35495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solidFill>
                  <a:srgbClr val="1F497D"/>
                </a:solidFill>
              </a:rPr>
              <a:pPr/>
              <a:t>‹#›</a:t>
            </a:fld>
            <a:endParaRPr lang="en-US" sz="900">
              <a:solidFill>
                <a:srgbClr val="1F497D"/>
              </a:solidFill>
            </a:endParaRPr>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Tree>
    <p:extLst>
      <p:ext uri="{BB962C8B-B14F-4D97-AF65-F5344CB8AC3E}">
        <p14:creationId xmlns:p14="http://schemas.microsoft.com/office/powerpoint/2010/main" val="320926054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1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spTree>
    <p:extLst>
      <p:ext uri="{BB962C8B-B14F-4D97-AF65-F5344CB8AC3E}">
        <p14:creationId xmlns:p14="http://schemas.microsoft.com/office/powerpoint/2010/main" val="246897339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1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spTree>
    <p:extLst>
      <p:ext uri="{BB962C8B-B14F-4D97-AF65-F5344CB8AC3E}">
        <p14:creationId xmlns:p14="http://schemas.microsoft.com/office/powerpoint/2010/main" val="13564568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15623" y="70130"/>
            <a:ext cx="560527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715623" y="400040"/>
            <a:ext cx="5605277"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77007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852783" y="70130"/>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852783" y="400040"/>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85027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9" r:id="rId9"/>
    <p:sldLayoutId id="2147483680" r:id="rId10"/>
    <p:sldLayoutId id="2147483669" r:id="rId11"/>
    <p:sldLayoutId id="2147483670" r:id="rId12"/>
    <p:sldLayoutId id="2147483671" r:id="rId13"/>
    <p:sldLayoutId id="2147483672" r:id="rId14"/>
    <p:sldLayoutId id="2147483673" r:id="rId15"/>
    <p:sldLayoutId id="2147483674" r:id="rId16"/>
    <p:sldLayoutId id="2147483681" r:id="rId17"/>
    <p:sldLayoutId id="2147483682" r:id="rId18"/>
    <p:sldLayoutId id="2147483675" r:id="rId19"/>
    <p:sldLayoutId id="2147483683" r:id="rId20"/>
    <p:sldLayoutId id="2147483684" r:id="rId21"/>
    <p:sldLayoutId id="2147483676" r:id="rId22"/>
    <p:sldLayoutId id="2147483677" r:id="rId23"/>
    <p:sldLayoutId id="2147483678" r:id="rId2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BC8669-E54C-42B6-8E67-B22CBF8D8132}" type="datetime1">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8232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9060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5333" y="3567289"/>
            <a:ext cx="5283200" cy="903626"/>
          </a:xfrm>
        </p:spPr>
        <p:txBody>
          <a:bodyPr>
            <a:normAutofit/>
          </a:bodyPr>
          <a:lstStyle/>
          <a:p>
            <a:pPr algn="l"/>
            <a:r>
              <a:rPr lang="en-US" dirty="0" smtClean="0"/>
              <a:t/>
            </a:r>
            <a:br>
              <a:rPr lang="en-US" dirty="0" smtClean="0"/>
            </a:br>
            <a:r>
              <a:rPr lang="en-US" dirty="0" smtClean="0"/>
              <a:t>Department of Environmental Quality</a:t>
            </a:r>
            <a:endParaRPr lang="en-US" dirty="0"/>
          </a:p>
        </p:txBody>
      </p:sp>
      <p:sp>
        <p:nvSpPr>
          <p:cNvPr id="3" name="Subtitle 2"/>
          <p:cNvSpPr>
            <a:spLocks noGrp="1"/>
          </p:cNvSpPr>
          <p:nvPr>
            <p:ph type="subTitle" idx="1"/>
          </p:nvPr>
        </p:nvSpPr>
        <p:spPr>
          <a:xfrm>
            <a:off x="3612444" y="2573867"/>
            <a:ext cx="5348058" cy="428977"/>
          </a:xfrm>
        </p:spPr>
        <p:txBody>
          <a:bodyPr>
            <a:normAutofit/>
          </a:bodyPr>
          <a:lstStyle/>
          <a:p>
            <a:r>
              <a:rPr lang="en-US" dirty="0" smtClean="0"/>
              <a:t>Water Allocation Committee     November 4, 2015</a:t>
            </a:r>
          </a:p>
          <a:p>
            <a:endParaRPr lang="en-US" dirty="0"/>
          </a:p>
        </p:txBody>
      </p:sp>
      <p:sp>
        <p:nvSpPr>
          <p:cNvPr id="4" name="Title 1"/>
          <p:cNvSpPr txBox="1">
            <a:spLocks/>
          </p:cNvSpPr>
          <p:nvPr/>
        </p:nvSpPr>
        <p:spPr>
          <a:xfrm>
            <a:off x="355599" y="283721"/>
            <a:ext cx="5762979" cy="1855524"/>
          </a:xfrm>
          <a:prstGeom prst="rect">
            <a:avLst/>
          </a:prstGeom>
        </p:spPr>
        <p:txBody>
          <a:bodyPr vert="horz" lIns="91440" tIns="45720" rIns="91440" bIns="45720" rtlCol="0" anchor="ctr">
            <a:normAutofit fontScale="97500"/>
          </a:bodyPr>
          <a:lstStyle>
            <a:lvl1pPr algn="r" defTabSz="685800" rtl="0" eaLnBrk="1" latinLnBrk="0" hangingPunct="1">
              <a:lnSpc>
                <a:spcPct val="90000"/>
              </a:lnSpc>
              <a:spcBef>
                <a:spcPct val="0"/>
              </a:spcBef>
              <a:buNone/>
              <a:defRPr sz="2600" i="1" kern="1200">
                <a:solidFill>
                  <a:srgbClr val="288DC2"/>
                </a:solidFill>
                <a:latin typeface="Times New Roman" panose="02020603050405020304" pitchFamily="18" charset="0"/>
                <a:ea typeface="+mj-ea"/>
                <a:cs typeface="Times New Roman" panose="02020603050405020304" pitchFamily="18" charset="0"/>
              </a:defRPr>
            </a:lvl1pPr>
          </a:lstStyle>
          <a:p>
            <a:pPr algn="ctr"/>
            <a:r>
              <a:rPr lang="en-US" b="1" dirty="0" smtClean="0">
                <a:ea typeface="ＭＳ Ｐゴシック" charset="0"/>
              </a:rPr>
              <a:t>Proposed Interbasin Transfer Certificate</a:t>
            </a:r>
            <a:br>
              <a:rPr lang="en-US" b="1" dirty="0" smtClean="0">
                <a:ea typeface="ＭＳ Ｐゴシック" charset="0"/>
              </a:rPr>
            </a:br>
            <a:r>
              <a:rPr lang="en-US" b="1" dirty="0" smtClean="0">
                <a:ea typeface="ＭＳ Ｐゴシック" charset="0"/>
              </a:rPr>
              <a:t>for the</a:t>
            </a:r>
            <a:br>
              <a:rPr lang="en-US" b="1" dirty="0" smtClean="0">
                <a:ea typeface="ＭＳ Ｐゴシック" charset="0"/>
              </a:rPr>
            </a:br>
            <a:r>
              <a:rPr lang="en-US" b="1" dirty="0" smtClean="0">
                <a:ea typeface="ＭＳ Ｐゴシック" charset="0"/>
              </a:rPr>
              <a:t>Kerr Lake Regional Water System</a:t>
            </a:r>
            <a:r>
              <a:rPr lang="en-US" dirty="0" smtClean="0"/>
              <a:t/>
            </a:r>
            <a:br>
              <a:rPr lang="en-US" dirty="0" smtClean="0"/>
            </a:br>
            <a:endParaRPr lang="en-US" dirty="0"/>
          </a:p>
        </p:txBody>
      </p:sp>
    </p:spTree>
    <p:extLst>
      <p:ext uri="{BB962C8B-B14F-4D97-AF65-F5344CB8AC3E}">
        <p14:creationId xmlns:p14="http://schemas.microsoft.com/office/powerpoint/2010/main" val="3457384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1434" y="98427"/>
            <a:ext cx="8261132" cy="1061245"/>
          </a:xfrm>
        </p:spPr>
        <p:txBody>
          <a:bodyPr>
            <a:normAutofit/>
          </a:bodyPr>
          <a:lstStyle/>
          <a:p>
            <a:r>
              <a:rPr lang="en-US" sz="2600" b="1" dirty="0"/>
              <a:t>6. Use of Impoundment Storage Capacity Not Applicable</a:t>
            </a:r>
            <a:endParaRPr lang="en-US" sz="2600"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10</a:t>
            </a:fld>
            <a:endParaRPr lang="en-US"/>
          </a:p>
        </p:txBody>
      </p:sp>
      <p:sp>
        <p:nvSpPr>
          <p:cNvPr id="7" name="Content Placeholder 6"/>
          <p:cNvSpPr>
            <a:spLocks noGrp="1"/>
          </p:cNvSpPr>
          <p:nvPr>
            <p:ph idx="1"/>
          </p:nvPr>
        </p:nvSpPr>
        <p:spPr>
          <a:xfrm>
            <a:off x="191771" y="1614310"/>
            <a:ext cx="4154451" cy="4702069"/>
          </a:xfrm>
        </p:spPr>
        <p:txBody>
          <a:bodyPr>
            <a:normAutofit/>
          </a:bodyPr>
          <a:lstStyle/>
          <a:p>
            <a:r>
              <a:rPr lang="en-US" sz="2000" dirty="0"/>
              <a:t>KLRWS does not own, manage, or maintain a water supply impoundment.</a:t>
            </a:r>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3806" r="23806"/>
          <a:stretch>
            <a:fillRect/>
          </a:stretch>
        </p:blipFill>
        <p:spPr>
          <a:xfrm>
            <a:off x="4589756" y="1192326"/>
            <a:ext cx="3925594" cy="4994846"/>
          </a:xfrm>
        </p:spPr>
      </p:pic>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4129345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11</a:t>
            </a:fld>
            <a:endParaRPr lang="en-US"/>
          </a:p>
        </p:txBody>
      </p:sp>
      <p:sp>
        <p:nvSpPr>
          <p:cNvPr id="6" name="Title 5"/>
          <p:cNvSpPr>
            <a:spLocks noGrp="1"/>
          </p:cNvSpPr>
          <p:nvPr>
            <p:ph type="title"/>
          </p:nvPr>
        </p:nvSpPr>
        <p:spPr>
          <a:xfrm>
            <a:off x="715623" y="70130"/>
            <a:ext cx="5854510" cy="663648"/>
          </a:xfrm>
        </p:spPr>
        <p:txBody>
          <a:bodyPr>
            <a:noAutofit/>
          </a:bodyPr>
          <a:lstStyle/>
          <a:p>
            <a:r>
              <a:rPr lang="en-US" sz="2800" b="1" dirty="0"/>
              <a:t>7. Consistent with Purposes of Corps of Engineers Multi-Purpose Reservoir</a:t>
            </a:r>
            <a:endParaRPr lang="en-US" sz="2800" dirty="0"/>
          </a:p>
        </p:txBody>
      </p:sp>
      <p:sp>
        <p:nvSpPr>
          <p:cNvPr id="7" name="Content Placeholder 6"/>
          <p:cNvSpPr>
            <a:spLocks noGrp="1"/>
          </p:cNvSpPr>
          <p:nvPr>
            <p:ph idx="1"/>
          </p:nvPr>
        </p:nvSpPr>
        <p:spPr>
          <a:xfrm>
            <a:off x="628650" y="1298222"/>
            <a:ext cx="7886700" cy="4645518"/>
          </a:xfrm>
        </p:spPr>
        <p:txBody>
          <a:bodyPr>
            <a:normAutofit lnSpcReduction="10000"/>
          </a:bodyPr>
          <a:lstStyle/>
          <a:p>
            <a:pPr marL="342900" lvl="1" indent="-342900"/>
            <a:r>
              <a:rPr lang="en-US" sz="2200" dirty="0"/>
              <a:t>Kerr Lake includes a water supply pool that would be used in part for this IBT</a:t>
            </a:r>
          </a:p>
          <a:p>
            <a:pPr marL="742950" lvl="2" indent="-342900"/>
            <a:r>
              <a:rPr lang="en-US" sz="2000" dirty="0"/>
              <a:t>57% of lake storage for flood </a:t>
            </a:r>
            <a:r>
              <a:rPr lang="en-US" sz="2000" dirty="0" smtClean="0"/>
              <a:t>control</a:t>
            </a:r>
          </a:p>
          <a:p>
            <a:pPr marL="742950" lvl="2" indent="-342900"/>
            <a:r>
              <a:rPr lang="en-US" sz="2000" dirty="0" smtClean="0"/>
              <a:t>41</a:t>
            </a:r>
            <a:r>
              <a:rPr lang="en-US" sz="2000" dirty="0"/>
              <a:t>% for </a:t>
            </a:r>
            <a:r>
              <a:rPr lang="en-US" sz="2000" dirty="0" smtClean="0"/>
              <a:t>hydropower</a:t>
            </a:r>
          </a:p>
          <a:p>
            <a:pPr marL="742950" lvl="2" indent="-342900"/>
            <a:r>
              <a:rPr lang="en-US" sz="2000" dirty="0" smtClean="0"/>
              <a:t>2</a:t>
            </a:r>
            <a:r>
              <a:rPr lang="en-US" sz="2000" dirty="0"/>
              <a:t>% for water supply</a:t>
            </a:r>
          </a:p>
          <a:p>
            <a:pPr marL="342900" lvl="1" indent="-342900"/>
            <a:endParaRPr lang="en-US" sz="2200" dirty="0" smtClean="0"/>
          </a:p>
          <a:p>
            <a:pPr marL="342900" lvl="1" indent="-342900"/>
            <a:r>
              <a:rPr lang="en-US" sz="2200" dirty="0" smtClean="0"/>
              <a:t>KLRWS </a:t>
            </a:r>
            <a:r>
              <a:rPr lang="en-US" sz="2200" dirty="0"/>
              <a:t>began drawing water in 1978, received allocation of 20 MGD in 2005</a:t>
            </a:r>
          </a:p>
          <a:p>
            <a:pPr marL="342900" lvl="1" indent="-342900"/>
            <a:endParaRPr lang="en-US" sz="2200" dirty="0" smtClean="0"/>
          </a:p>
          <a:p>
            <a:pPr marL="342900" lvl="1" indent="-342900"/>
            <a:r>
              <a:rPr lang="en-US" sz="2200" dirty="0" smtClean="0"/>
              <a:t>Current </a:t>
            </a:r>
            <a:r>
              <a:rPr lang="en-US" sz="2200" dirty="0"/>
              <a:t>IBT request of 14.2 MGD within KLRWS’s 20 MGD allocation from Kerr Lake</a:t>
            </a:r>
          </a:p>
          <a:p>
            <a:pPr marL="342900" lvl="1" indent="-342900"/>
            <a:endParaRPr lang="en-US" sz="2200" dirty="0" smtClean="0"/>
          </a:p>
          <a:p>
            <a:pPr marL="342900" lvl="1" indent="-342900"/>
            <a:r>
              <a:rPr lang="en-US" sz="2200" dirty="0" smtClean="0"/>
              <a:t>Negligible </a:t>
            </a:r>
            <a:r>
              <a:rPr lang="en-US" sz="2200" dirty="0"/>
              <a:t>change to elevation of Kerr Lake from IBT, not expected to alter reservoir operations or recreation</a:t>
            </a:r>
          </a:p>
        </p:txBody>
      </p:sp>
      <p:sp>
        <p:nvSpPr>
          <p:cNvPr id="9"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952731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a:solidFill>
                  <a:srgbClr val="0070C0"/>
                </a:solidFill>
              </a:rPr>
              <a:t>8. KLRWS’s Service Area is Located in </a:t>
            </a:r>
            <a:br>
              <a:rPr lang="en-US" sz="2800" b="1" dirty="0">
                <a:solidFill>
                  <a:srgbClr val="0070C0"/>
                </a:solidFill>
              </a:rPr>
            </a:br>
            <a:r>
              <a:rPr lang="en-US" sz="2800" b="1" dirty="0">
                <a:solidFill>
                  <a:srgbClr val="0070C0"/>
                </a:solidFill>
              </a:rPr>
              <a:t>Both the Source and Receiving River Basins</a:t>
            </a:r>
          </a:p>
        </p:txBody>
      </p:sp>
      <p:sp>
        <p:nvSpPr>
          <p:cNvPr id="2" name="Slide Number Placeholder 1"/>
          <p:cNvSpPr>
            <a:spLocks noGrp="1"/>
          </p:cNvSpPr>
          <p:nvPr>
            <p:ph type="sldNum" sz="quarter" idx="12"/>
          </p:nvPr>
        </p:nvSpPr>
        <p:spPr/>
        <p:txBody>
          <a:bodyPr/>
          <a:lstStyle/>
          <a:p>
            <a:fld id="{11F27F3A-B3E9-41ED-AF8F-A365F10BB65F}" type="slidenum">
              <a:rPr lang="en-US" smtClean="0">
                <a:solidFill>
                  <a:srgbClr val="1F497D"/>
                </a:solidFill>
              </a:rPr>
              <a:pPr/>
              <a:t>12</a:t>
            </a:fld>
            <a:endParaRPr lang="en-US">
              <a:solidFill>
                <a:srgbClr val="1F497D"/>
              </a:solidFill>
            </a:endParaRPr>
          </a:p>
        </p:txBody>
      </p:sp>
      <p:sp>
        <p:nvSpPr>
          <p:cNvPr id="7" name="Title 1"/>
          <p:cNvSpPr txBox="1">
            <a:spLocks/>
          </p:cNvSpPr>
          <p:nvPr/>
        </p:nvSpPr>
        <p:spPr>
          <a:xfrm>
            <a:off x="56443" y="6293532"/>
            <a:ext cx="2813957" cy="278276"/>
          </a:xfrm>
          <a:prstGeom prst="rect">
            <a:avLst/>
          </a:prstGeom>
        </p:spPr>
        <p:txBody>
          <a:bodyPr vert="horz" lIns="68580" tIns="34290" rIns="68580" bIns="3429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350" dirty="0"/>
              <a:t>Department of Environmental Quality</a:t>
            </a:r>
          </a:p>
        </p:txBody>
      </p:sp>
      <p:graphicFrame>
        <p:nvGraphicFramePr>
          <p:cNvPr id="8" name="Content Placeholder 7"/>
          <p:cNvGraphicFramePr>
            <a:graphicFrameLocks noGrp="1"/>
          </p:cNvGraphicFramePr>
          <p:nvPr>
            <p:ph idx="1"/>
            <p:extLst/>
          </p:nvPr>
        </p:nvGraphicFramePr>
        <p:xfrm>
          <a:off x="1309510" y="1727854"/>
          <a:ext cx="6553199" cy="4486656"/>
        </p:xfrm>
        <a:graphic>
          <a:graphicData uri="http://schemas.openxmlformats.org/drawingml/2006/table">
            <a:tbl>
              <a:tblPr firstRow="1" firstCol="1" bandRow="1">
                <a:tableStyleId>{5C22544A-7EE6-4342-B048-85BDC9FD1C3A}</a:tableStyleId>
              </a:tblPr>
              <a:tblGrid>
                <a:gridCol w="1828799"/>
                <a:gridCol w="1027160"/>
                <a:gridCol w="1007289"/>
                <a:gridCol w="1185046"/>
                <a:gridCol w="1504905"/>
              </a:tblGrid>
              <a:tr h="276226">
                <a:tc>
                  <a:txBody>
                    <a:bodyPr/>
                    <a:lstStyle/>
                    <a:p>
                      <a:pPr marL="0" marR="0" algn="ctr">
                        <a:lnSpc>
                          <a:spcPct val="115000"/>
                        </a:lnSpc>
                        <a:spcBef>
                          <a:spcPts val="0"/>
                        </a:spcBef>
                        <a:spcAft>
                          <a:spcPts val="0"/>
                        </a:spcAft>
                      </a:pPr>
                      <a:r>
                        <a:rPr lang="en-US" sz="1600" b="0" dirty="0">
                          <a:solidFill>
                            <a:schemeClr val="tx1"/>
                          </a:solidFill>
                          <a:effectLst/>
                        </a:rPr>
                        <a:t>System</a:t>
                      </a:r>
                      <a:endParaRPr lang="en-US" sz="1600" b="0" dirty="0">
                        <a:solidFill>
                          <a:schemeClr val="tx1"/>
                        </a:solidFill>
                        <a:effectLst/>
                        <a:latin typeface="Calibri"/>
                        <a:ea typeface="Calibri"/>
                        <a:cs typeface="Times New Roman"/>
                      </a:endParaRPr>
                    </a:p>
                  </a:txBody>
                  <a:tcPr marL="68580" marR="68580" marT="0" marB="0"/>
                </a:tc>
                <a:tc gridSpan="4">
                  <a:txBody>
                    <a:bodyPr/>
                    <a:lstStyle/>
                    <a:p>
                      <a:pPr marL="0" marR="0" algn="ctr">
                        <a:lnSpc>
                          <a:spcPct val="115000"/>
                        </a:lnSpc>
                        <a:spcBef>
                          <a:spcPts val="0"/>
                        </a:spcBef>
                        <a:spcAft>
                          <a:spcPts val="0"/>
                        </a:spcAft>
                      </a:pPr>
                      <a:r>
                        <a:rPr lang="en-US" sz="1600" b="0" dirty="0">
                          <a:solidFill>
                            <a:schemeClr val="tx1"/>
                          </a:solidFill>
                          <a:effectLst/>
                        </a:rPr>
                        <a:t>River Basin</a:t>
                      </a:r>
                      <a:endParaRPr lang="en-US" sz="1600" b="0" dirty="0">
                        <a:solidFill>
                          <a:schemeClr val="tx1"/>
                        </a:solidFill>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276226">
                <a:tc>
                  <a:txBody>
                    <a:bodyPr/>
                    <a:lstStyle/>
                    <a:p>
                      <a:pPr marL="0" marR="0">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Roanoke</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Tar</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Neuse</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Fishing Creek</a:t>
                      </a:r>
                      <a:endParaRPr lang="en-US" sz="1600">
                        <a:solidFill>
                          <a:srgbClr val="000000"/>
                        </a:solidFill>
                        <a:effectLst/>
                        <a:latin typeface="Calibri"/>
                        <a:ea typeface="Calibri"/>
                        <a:cs typeface="Times New Roman"/>
                      </a:endParaRPr>
                    </a:p>
                  </a:txBody>
                  <a:tcPr marL="68580" marR="68580" marT="0" marB="0"/>
                </a:tc>
              </a:tr>
              <a:tr h="276226">
                <a:tc>
                  <a:txBody>
                    <a:bodyPr/>
                    <a:lstStyle/>
                    <a:p>
                      <a:pPr marL="0" marR="0">
                        <a:lnSpc>
                          <a:spcPct val="115000"/>
                        </a:lnSpc>
                        <a:spcBef>
                          <a:spcPts val="0"/>
                        </a:spcBef>
                        <a:spcAft>
                          <a:spcPts val="0"/>
                        </a:spcAft>
                      </a:pPr>
                      <a:r>
                        <a:rPr lang="en-US" sz="1600" dirty="0">
                          <a:solidFill>
                            <a:schemeClr val="tx1"/>
                          </a:solidFill>
                          <a:effectLst/>
                        </a:rPr>
                        <a:t>Oxford</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100%</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a:solidFill>
                            <a:schemeClr val="tx1"/>
                          </a:solidFill>
                          <a:effectLst/>
                        </a:rPr>
                        <a:t>Granville Co.</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100%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a:solidFill>
                            <a:schemeClr val="tx1"/>
                          </a:solidFill>
                          <a:effectLst/>
                        </a:rPr>
                        <a:t>Stovall</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100%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a:solidFill>
                            <a:schemeClr val="tx1"/>
                          </a:solidFill>
                          <a:effectLst/>
                        </a:rPr>
                        <a:t>SGWASA</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100%</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a:solidFill>
                            <a:schemeClr val="tx1"/>
                          </a:solidFill>
                          <a:effectLst/>
                        </a:rPr>
                        <a:t>Wilton</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100%</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r>
              <a:tr h="276226">
                <a:tc>
                  <a:txBody>
                    <a:bodyPr/>
                    <a:lstStyle/>
                    <a:p>
                      <a:pPr marL="0" marR="0">
                        <a:lnSpc>
                          <a:spcPct val="115000"/>
                        </a:lnSpc>
                        <a:spcBef>
                          <a:spcPts val="0"/>
                        </a:spcBef>
                        <a:spcAft>
                          <a:spcPts val="0"/>
                        </a:spcAft>
                      </a:pPr>
                      <a:r>
                        <a:rPr lang="en-US" sz="1600" dirty="0">
                          <a:solidFill>
                            <a:schemeClr val="tx1"/>
                          </a:solidFill>
                          <a:effectLst/>
                        </a:rPr>
                        <a:t>Henderson</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30%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70%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a:solidFill>
                            <a:schemeClr val="tx1"/>
                          </a:solidFill>
                          <a:effectLst/>
                        </a:rPr>
                        <a:t>Franklin Co.</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85%</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15%</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r>
              <a:tr h="257174">
                <a:tc>
                  <a:txBody>
                    <a:bodyPr/>
                    <a:lstStyle/>
                    <a:p>
                      <a:pPr marL="342900" marR="0">
                        <a:lnSpc>
                          <a:spcPct val="115000"/>
                        </a:lnSpc>
                        <a:spcBef>
                          <a:spcPts val="0"/>
                        </a:spcBef>
                        <a:spcAft>
                          <a:spcPts val="0"/>
                        </a:spcAft>
                      </a:pPr>
                      <a:r>
                        <a:rPr lang="en-US" sz="1600" dirty="0">
                          <a:solidFill>
                            <a:schemeClr val="tx1"/>
                          </a:solidFill>
                          <a:effectLst/>
                        </a:rPr>
                        <a:t>Bunn</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100%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a:solidFill>
                            <a:schemeClr val="tx1"/>
                          </a:solidFill>
                          <a:effectLst/>
                        </a:rPr>
                        <a:t>Lake Royale</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100%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a:solidFill>
                            <a:schemeClr val="tx1"/>
                          </a:solidFill>
                          <a:effectLst/>
                        </a:rPr>
                        <a:t>Vance Co.</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50%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50%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err="1">
                          <a:solidFill>
                            <a:schemeClr val="tx1"/>
                          </a:solidFill>
                          <a:effectLst/>
                        </a:rPr>
                        <a:t>Kittrell</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100%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solidFill>
                          <a:srgbClr val="000000"/>
                        </a:solidFill>
                        <a:effectLst/>
                        <a:latin typeface="Calibri"/>
                        <a:ea typeface="Calibri"/>
                        <a:cs typeface="Times New Roman"/>
                      </a:endParaRPr>
                    </a:p>
                  </a:txBody>
                  <a:tcPr marL="68580" marR="68580" marT="0" marB="0"/>
                </a:tc>
              </a:tr>
              <a:tr h="276226">
                <a:tc>
                  <a:txBody>
                    <a:bodyPr/>
                    <a:lstStyle/>
                    <a:p>
                      <a:pPr marL="0" marR="0">
                        <a:lnSpc>
                          <a:spcPct val="115000"/>
                        </a:lnSpc>
                        <a:spcBef>
                          <a:spcPts val="0"/>
                        </a:spcBef>
                        <a:spcAft>
                          <a:spcPts val="0"/>
                        </a:spcAft>
                      </a:pPr>
                      <a:r>
                        <a:rPr lang="en-US" sz="1600" dirty="0">
                          <a:solidFill>
                            <a:schemeClr val="tx1"/>
                          </a:solidFill>
                          <a:effectLst/>
                        </a:rPr>
                        <a:t>Warren Co.</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38%</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62%</a:t>
                      </a:r>
                      <a:endParaRPr lang="en-US" sz="1600" dirty="0">
                        <a:solidFill>
                          <a:srgbClr val="000000"/>
                        </a:solidFill>
                        <a:effectLst/>
                        <a:latin typeface="Calibri"/>
                        <a:ea typeface="Calibri"/>
                        <a:cs typeface="Times New Roman"/>
                      </a:endParaRPr>
                    </a:p>
                  </a:txBody>
                  <a:tcPr marL="68580" marR="68580" marT="0" marB="0"/>
                </a:tc>
              </a:tr>
              <a:tr h="0">
                <a:tc>
                  <a:txBody>
                    <a:bodyPr/>
                    <a:lstStyle/>
                    <a:p>
                      <a:pPr marL="342900" marR="0">
                        <a:lnSpc>
                          <a:spcPct val="115000"/>
                        </a:lnSpc>
                        <a:spcBef>
                          <a:spcPts val="0"/>
                        </a:spcBef>
                        <a:spcAft>
                          <a:spcPts val="0"/>
                        </a:spcAft>
                      </a:pPr>
                      <a:r>
                        <a:rPr lang="en-US" sz="1600" dirty="0">
                          <a:solidFill>
                            <a:schemeClr val="tx1"/>
                          </a:solidFill>
                          <a:effectLst/>
                        </a:rPr>
                        <a:t>Warrenton</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100%</a:t>
                      </a:r>
                      <a:endParaRPr lang="en-US" sz="1600" dirty="0">
                        <a:solidFill>
                          <a:srgbClr val="000000"/>
                        </a:solidFill>
                        <a:effectLst/>
                        <a:latin typeface="Calibri"/>
                        <a:ea typeface="Calibri"/>
                        <a:cs typeface="Times New Roman"/>
                      </a:endParaRPr>
                    </a:p>
                  </a:txBody>
                  <a:tcPr marL="68580" marR="68580" marT="0" marB="0"/>
                </a:tc>
              </a:tr>
              <a:tr h="276226">
                <a:tc>
                  <a:txBody>
                    <a:bodyPr/>
                    <a:lstStyle/>
                    <a:p>
                      <a:pPr marL="342900" marR="0">
                        <a:lnSpc>
                          <a:spcPct val="115000"/>
                        </a:lnSpc>
                        <a:spcBef>
                          <a:spcPts val="0"/>
                        </a:spcBef>
                        <a:spcAft>
                          <a:spcPts val="0"/>
                        </a:spcAft>
                      </a:pPr>
                      <a:r>
                        <a:rPr lang="en-US" sz="1600" dirty="0">
                          <a:solidFill>
                            <a:schemeClr val="tx1"/>
                          </a:solidFill>
                          <a:effectLst/>
                        </a:rPr>
                        <a:t>Norlina</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50%</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endParaRPr lang="en-US" sz="1600">
                        <a:solidFill>
                          <a:srgbClr val="000000"/>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50%</a:t>
                      </a:r>
                      <a:endParaRPr lang="en-US" sz="1600" dirty="0">
                        <a:solidFill>
                          <a:srgbClr val="000000"/>
                        </a:solidFill>
                        <a:effectLst/>
                        <a:latin typeface="Calibri"/>
                        <a:ea typeface="Calibri"/>
                        <a:cs typeface="Times New Roman"/>
                      </a:endParaRPr>
                    </a:p>
                  </a:txBody>
                  <a:tcPr marL="68580" marR="68580" marT="0" marB="0"/>
                </a:tc>
              </a:tr>
            </a:tbl>
          </a:graphicData>
        </a:graphic>
      </p:graphicFrame>
      <p:sp>
        <p:nvSpPr>
          <p:cNvPr id="4" name="TextBox 3"/>
          <p:cNvSpPr txBox="1"/>
          <p:nvPr/>
        </p:nvSpPr>
        <p:spPr>
          <a:xfrm>
            <a:off x="1196621" y="1393654"/>
            <a:ext cx="7405511" cy="923330"/>
          </a:xfrm>
          <a:prstGeom prst="rect">
            <a:avLst/>
          </a:prstGeom>
          <a:noFill/>
        </p:spPr>
        <p:txBody>
          <a:bodyPr wrap="square" rtlCol="0">
            <a:spAutoFit/>
          </a:bodyPr>
          <a:lstStyle/>
          <a:p>
            <a:r>
              <a:rPr lang="en-US" b="1" dirty="0">
                <a:solidFill>
                  <a:prstClr val="black"/>
                </a:solidFill>
              </a:rPr>
              <a:t>Percentage of KLRWS Service Area in Individual River Basins	</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849168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13</a:t>
            </a:fld>
            <a:endParaRPr lang="en-US"/>
          </a:p>
        </p:txBody>
      </p:sp>
      <p:sp>
        <p:nvSpPr>
          <p:cNvPr id="6" name="Title 5"/>
          <p:cNvSpPr>
            <a:spLocks noGrp="1"/>
          </p:cNvSpPr>
          <p:nvPr>
            <p:ph type="title"/>
          </p:nvPr>
        </p:nvSpPr>
        <p:spPr>
          <a:xfrm>
            <a:off x="852783" y="70130"/>
            <a:ext cx="4889649" cy="674937"/>
          </a:xfrm>
        </p:spPr>
        <p:txBody>
          <a:bodyPr>
            <a:noAutofit/>
          </a:bodyPr>
          <a:lstStyle/>
          <a:p>
            <a:r>
              <a:rPr lang="en-US" b="1" dirty="0"/>
              <a:t>9. Any Other Facts or Circumstances that are Reasonably Necessary </a:t>
            </a:r>
            <a:endParaRPr lang="en-US" dirty="0"/>
          </a:p>
        </p:txBody>
      </p:sp>
      <p:sp>
        <p:nvSpPr>
          <p:cNvPr id="7" name="Content Placeholder 6"/>
          <p:cNvSpPr>
            <a:spLocks noGrp="1"/>
          </p:cNvSpPr>
          <p:nvPr>
            <p:ph idx="1"/>
          </p:nvPr>
        </p:nvSpPr>
        <p:spPr/>
        <p:txBody>
          <a:bodyPr>
            <a:normAutofit/>
          </a:bodyPr>
          <a:lstStyle/>
          <a:p>
            <a:pPr marL="0" indent="0">
              <a:buNone/>
            </a:pPr>
            <a:r>
              <a:rPr lang="en-US" sz="2200" dirty="0"/>
              <a:t>Specific conditions in </a:t>
            </a:r>
            <a:r>
              <a:rPr lang="en-US" sz="2200" dirty="0" smtClean="0"/>
              <a:t>IBT </a:t>
            </a:r>
            <a:r>
              <a:rPr lang="en-US" sz="2200" dirty="0"/>
              <a:t>certificate:</a:t>
            </a:r>
          </a:p>
          <a:p>
            <a:pPr lvl="1"/>
            <a:endParaRPr lang="en-US" sz="2200" dirty="0" smtClean="0"/>
          </a:p>
          <a:p>
            <a:pPr lvl="1"/>
            <a:r>
              <a:rPr lang="en-US" sz="2200" dirty="0" smtClean="0"/>
              <a:t>Submittal </a:t>
            </a:r>
            <a:r>
              <a:rPr lang="en-US" sz="2200" dirty="0"/>
              <a:t>within 90 days of approval:</a:t>
            </a:r>
          </a:p>
          <a:p>
            <a:pPr lvl="2"/>
            <a:r>
              <a:rPr lang="en-US" sz="2000" dirty="0"/>
              <a:t>Water Conservation Plan</a:t>
            </a:r>
          </a:p>
          <a:p>
            <a:pPr lvl="2"/>
            <a:r>
              <a:rPr lang="en-US" sz="2000" dirty="0"/>
              <a:t>Drought Management Plan</a:t>
            </a:r>
          </a:p>
          <a:p>
            <a:pPr lvl="2"/>
            <a:r>
              <a:rPr lang="en-US" sz="2000" dirty="0"/>
              <a:t>Compliance and Monitoring Plan</a:t>
            </a:r>
          </a:p>
          <a:p>
            <a:pPr lvl="1"/>
            <a:endParaRPr lang="en-US" sz="2200" dirty="0" smtClean="0"/>
          </a:p>
          <a:p>
            <a:pPr lvl="1"/>
            <a:r>
              <a:rPr lang="en-US" sz="2200" dirty="0" smtClean="0"/>
              <a:t>Quarterly </a:t>
            </a:r>
            <a:r>
              <a:rPr lang="en-US" sz="2200" dirty="0"/>
              <a:t>Monitoring Reports</a:t>
            </a:r>
          </a:p>
          <a:p>
            <a:pPr lvl="1"/>
            <a:endParaRPr lang="en-US" sz="2200" dirty="0" smtClean="0"/>
          </a:p>
          <a:p>
            <a:pPr lvl="1"/>
            <a:r>
              <a:rPr lang="en-US" sz="2200" dirty="0" smtClean="0"/>
              <a:t>Ability </a:t>
            </a:r>
            <a:r>
              <a:rPr lang="en-US" sz="2200" dirty="0"/>
              <a:t>to reopen, amend, and modify, if necessary</a:t>
            </a:r>
          </a:p>
          <a:p>
            <a:pPr lvl="1"/>
            <a:endParaRPr lang="en-US" sz="2200" dirty="0" smtClean="0"/>
          </a:p>
          <a:p>
            <a:pPr lvl="1"/>
            <a:r>
              <a:rPr lang="en-US" sz="2200" dirty="0" smtClean="0"/>
              <a:t>No </a:t>
            </a:r>
            <a:r>
              <a:rPr lang="en-US" sz="2200" dirty="0"/>
              <a:t>selling of transferred water to water systems that are not co-applicants on the Certificate</a:t>
            </a:r>
          </a:p>
        </p:txBody>
      </p:sp>
      <p:sp>
        <p:nvSpPr>
          <p:cNvPr id="9"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155333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800" y="70130"/>
            <a:ext cx="5858933" cy="652359"/>
          </a:xfrm>
        </p:spPr>
        <p:txBody>
          <a:bodyPr>
            <a:noAutofit/>
          </a:bodyPr>
          <a:lstStyle/>
          <a:p>
            <a:r>
              <a:rPr lang="en-US" b="1" dirty="0"/>
              <a:t>Burden and Standard of Proof for the Final EMC Determination: § 143-215.22L(m) </a:t>
            </a:r>
            <a:endParaRPr lang="en-US" dirty="0"/>
          </a:p>
        </p:txBody>
      </p:sp>
      <p:sp>
        <p:nvSpPr>
          <p:cNvPr id="6" name="Content Placeholder 5"/>
          <p:cNvSpPr>
            <a:spLocks noGrp="1"/>
          </p:cNvSpPr>
          <p:nvPr>
            <p:ph idx="1"/>
          </p:nvPr>
        </p:nvSpPr>
        <p:spPr>
          <a:xfrm>
            <a:off x="628650" y="1264356"/>
            <a:ext cx="7886700" cy="4679384"/>
          </a:xfrm>
        </p:spPr>
        <p:txBody>
          <a:bodyPr>
            <a:normAutofit/>
          </a:bodyPr>
          <a:lstStyle/>
          <a:p>
            <a:pPr marL="0" indent="0">
              <a:buNone/>
            </a:pPr>
            <a:r>
              <a:rPr lang="en-US" sz="2000" dirty="0"/>
              <a:t>The Commission shall grant a certificate for a water transfer if the Commission finds that the applicant has established by a preponderance of the evidence all of the following: </a:t>
            </a:r>
          </a:p>
          <a:p>
            <a:pPr marL="914400" lvl="1" indent="-457200">
              <a:buFont typeface="+mj-lt"/>
              <a:buAutoNum type="arabicPeriod"/>
            </a:pPr>
            <a:endParaRPr lang="en-US" sz="1800" dirty="0" smtClean="0"/>
          </a:p>
          <a:p>
            <a:pPr marL="914400" lvl="1" indent="-457200">
              <a:buFont typeface="+mj-lt"/>
              <a:buAutoNum type="arabicPeriod"/>
            </a:pPr>
            <a:r>
              <a:rPr lang="en-US" sz="1800" dirty="0" smtClean="0"/>
              <a:t>The </a:t>
            </a:r>
            <a:r>
              <a:rPr lang="en-US" sz="1800" dirty="0"/>
              <a:t>benefits of the proposed transfer outweigh the detriments of the proposed transfer. In making this determination, the Commission shall be guided by the approved environmental document and the policy set out in subsection (t) of this section. </a:t>
            </a:r>
          </a:p>
          <a:p>
            <a:pPr marL="914400" lvl="1" indent="-457200">
              <a:buFont typeface="+mj-lt"/>
              <a:buAutoNum type="arabicPeriod"/>
            </a:pPr>
            <a:r>
              <a:rPr lang="en-US" sz="1800" dirty="0"/>
              <a:t>The detriments have been or will be mitigated to the maximum degree practicable. </a:t>
            </a:r>
          </a:p>
          <a:p>
            <a:pPr marL="914400" lvl="1" indent="-457200">
              <a:buFont typeface="+mj-lt"/>
              <a:buAutoNum type="arabicPeriod"/>
            </a:pPr>
            <a:r>
              <a:rPr lang="en-US" sz="1800" dirty="0"/>
              <a:t>The amount of the transfer does not exceed the amount of the projected shortfall under the applicant's water supply plan after first taking into account all other sources of water that are available to the applicant. </a:t>
            </a:r>
          </a:p>
          <a:p>
            <a:pPr marL="914400" lvl="1" indent="-457200">
              <a:buFont typeface="+mj-lt"/>
              <a:buAutoNum type="arabicPeriod"/>
            </a:pPr>
            <a:r>
              <a:rPr lang="en-US" sz="1800" dirty="0"/>
              <a:t>There are no reasonable alternatives to the proposed transfer.</a:t>
            </a: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14</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2787270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Action – Request </a:t>
            </a:r>
            <a:r>
              <a:rPr lang="en-US" b="1" dirty="0" smtClean="0"/>
              <a:t>WAC Support</a:t>
            </a:r>
            <a:endParaRPr lang="en-US" b="1" dirty="0"/>
          </a:p>
        </p:txBody>
      </p:sp>
      <p:sp>
        <p:nvSpPr>
          <p:cNvPr id="3" name="Slide Number Placeholder 2"/>
          <p:cNvSpPr>
            <a:spLocks noGrp="1"/>
          </p:cNvSpPr>
          <p:nvPr>
            <p:ph type="sldNum" sz="quarter" idx="12"/>
          </p:nvPr>
        </p:nvSpPr>
        <p:spPr/>
        <p:txBody>
          <a:bodyPr/>
          <a:lstStyle/>
          <a:p>
            <a:fld id="{11F27F3A-B3E9-41ED-AF8F-A365F10BB65F}" type="slidenum">
              <a:rPr lang="en-US" smtClean="0">
                <a:solidFill>
                  <a:srgbClr val="1F497D"/>
                </a:solidFill>
              </a:rPr>
              <a:pPr/>
              <a:t>15</a:t>
            </a:fld>
            <a:endParaRPr lang="en-US">
              <a:solidFill>
                <a:srgbClr val="1F497D"/>
              </a:solidFill>
            </a:endParaRPr>
          </a:p>
        </p:txBody>
      </p:sp>
      <p:sp>
        <p:nvSpPr>
          <p:cNvPr id="7" name="Content Placeholder 6"/>
          <p:cNvSpPr>
            <a:spLocks noGrp="1"/>
          </p:cNvSpPr>
          <p:nvPr>
            <p:ph idx="1"/>
          </p:nvPr>
        </p:nvSpPr>
        <p:spPr>
          <a:xfrm>
            <a:off x="406400" y="1614310"/>
            <a:ext cx="3939822" cy="4702069"/>
          </a:xfrm>
        </p:spPr>
        <p:txBody>
          <a:bodyPr>
            <a:normAutofit/>
          </a:bodyPr>
          <a:lstStyle/>
          <a:p>
            <a:r>
              <a:rPr lang="en-US" sz="2400" dirty="0"/>
              <a:t>Move the Interbasin Transfer Certificate allowing the Kerr Lake Regional Water System to increase their 10 MGD grandfathered IBT to 14.2 MGD to the full EMC at their November 5, 2015 meeting for a final determination.</a:t>
            </a:r>
            <a:endParaRPr lang="en-US" sz="2400" dirty="0"/>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3795" r="23795"/>
          <a:stretch>
            <a:fillRect/>
          </a:stretch>
        </p:blipFill>
        <p:spPr>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436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8177" b="18177"/>
          <a:stretch>
            <a:fillRect/>
          </a:stretch>
        </p:blipFill>
        <p:spPr/>
      </p:pic>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
        <p:nvSpPr>
          <p:cNvPr id="2" name="Slide Number Placeholder 1"/>
          <p:cNvSpPr>
            <a:spLocks noGrp="1"/>
          </p:cNvSpPr>
          <p:nvPr>
            <p:ph type="sldNum" sz="quarter" idx="12"/>
          </p:nvPr>
        </p:nvSpPr>
        <p:spPr/>
        <p:txBody>
          <a:bodyPr/>
          <a:lstStyle/>
          <a:p>
            <a:fld id="{11F27F3A-B3E9-41ED-AF8F-A365F10BB65F}" type="slidenum">
              <a:rPr lang="en-US" smtClean="0">
                <a:solidFill>
                  <a:srgbClr val="1F497D"/>
                </a:solidFill>
              </a:rPr>
              <a:pPr/>
              <a:t>16</a:t>
            </a:fld>
            <a:endParaRPr lang="en-US">
              <a:solidFill>
                <a:srgbClr val="1F497D"/>
              </a:solidFill>
            </a:endParaRPr>
          </a:p>
        </p:txBody>
      </p:sp>
    </p:spTree>
    <p:extLst>
      <p:ext uri="{BB962C8B-B14F-4D97-AF65-F5344CB8AC3E}">
        <p14:creationId xmlns:p14="http://schemas.microsoft.com/office/powerpoint/2010/main" val="1203940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Requested Certificate</a:t>
            </a:r>
            <a:endParaRPr lang="en-US" sz="2800" b="1" dirty="0"/>
          </a:p>
        </p:txBody>
      </p:sp>
      <p:sp>
        <p:nvSpPr>
          <p:cNvPr id="2" name="Slide Number Placeholder 1"/>
          <p:cNvSpPr>
            <a:spLocks noGrp="1"/>
          </p:cNvSpPr>
          <p:nvPr>
            <p:ph type="sldNum" sz="quarter" idx="12"/>
          </p:nvPr>
        </p:nvSpPr>
        <p:spPr/>
        <p:txBody>
          <a:bodyPr/>
          <a:lstStyle/>
          <a:p>
            <a:fld id="{11F27F3A-B3E9-41ED-AF8F-A365F10BB65F}" type="slidenum">
              <a:rPr lang="en-US" smtClean="0">
                <a:solidFill>
                  <a:srgbClr val="1F497D"/>
                </a:solidFill>
              </a:rPr>
              <a:pPr/>
              <a:t>2</a:t>
            </a:fld>
            <a:endParaRPr lang="en-US">
              <a:solidFill>
                <a:srgbClr val="1F497D"/>
              </a:solidFill>
            </a:endParaRPr>
          </a:p>
        </p:txBody>
      </p:sp>
      <p:sp>
        <p:nvSpPr>
          <p:cNvPr id="7" name="Title 1"/>
          <p:cNvSpPr txBox="1">
            <a:spLocks/>
          </p:cNvSpPr>
          <p:nvPr/>
        </p:nvSpPr>
        <p:spPr>
          <a:xfrm>
            <a:off x="78581" y="6214510"/>
            <a:ext cx="2813957" cy="278276"/>
          </a:xfrm>
          <a:prstGeom prst="rect">
            <a:avLst/>
          </a:prstGeom>
        </p:spPr>
        <p:txBody>
          <a:bodyPr vert="horz" lIns="68580" tIns="34290" rIns="68580" bIns="3429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350" dirty="0"/>
              <a:t>Department of Environmental Quality</a:t>
            </a:r>
          </a:p>
        </p:txBody>
      </p:sp>
      <p:graphicFrame>
        <p:nvGraphicFramePr>
          <p:cNvPr id="4" name="Table 3"/>
          <p:cNvGraphicFramePr>
            <a:graphicFrameLocks noGrp="1"/>
          </p:cNvGraphicFramePr>
          <p:nvPr/>
        </p:nvGraphicFramePr>
        <p:xfrm>
          <a:off x="880533" y="1042510"/>
          <a:ext cx="7465484" cy="5090160"/>
        </p:xfrm>
        <a:graphic>
          <a:graphicData uri="http://schemas.openxmlformats.org/drawingml/2006/table">
            <a:tbl>
              <a:tblPr firstRow="1" bandRow="1">
                <a:tableStyleId>{5C22544A-7EE6-4342-B048-85BDC9FD1C3A}</a:tableStyleId>
              </a:tblPr>
              <a:tblGrid>
                <a:gridCol w="3732742"/>
                <a:gridCol w="3732742"/>
              </a:tblGrid>
              <a:tr h="552452">
                <a:tc grid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000" b="1" dirty="0" smtClean="0">
                          <a:effectLst/>
                        </a:rPr>
                        <a:t>Primary Applicant:    </a:t>
                      </a:r>
                      <a:r>
                        <a:rPr lang="en-US" sz="2000" dirty="0" smtClean="0">
                          <a:effectLst/>
                        </a:rPr>
                        <a:t>Kerr Lake Regional Water System</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400" dirty="0" smtClean="0">
                        <a:effectLst/>
                      </a:endParaRPr>
                    </a:p>
                  </a:txBody>
                  <a:tcPr/>
                </a:tc>
                <a:tc hMerge="1">
                  <a:txBody>
                    <a:bodyPr/>
                    <a:lstStyle/>
                    <a:p>
                      <a:endParaRPr lang="en-US" dirty="0"/>
                    </a:p>
                  </a:txBody>
                  <a:tcPr/>
                </a:tc>
              </a:tr>
              <a:tr h="57912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dirty="0" smtClean="0">
                          <a:effectLst/>
                        </a:rPr>
                        <a:t>Source Basin:</a:t>
                      </a:r>
                      <a:endParaRPr lang="en-US" sz="1600" dirty="0" smtClean="0">
                        <a:effectLst/>
                      </a:endParaRPr>
                    </a:p>
                    <a:p>
                      <a:endParaRPr lang="en-US" sz="1600" dirty="0"/>
                    </a:p>
                  </a:txBody>
                  <a:tcPr/>
                </a:tc>
                <a:tc>
                  <a:txBody>
                    <a:bodyPr/>
                    <a:lstStyle/>
                    <a:p>
                      <a:r>
                        <a:rPr lang="en-US" sz="1600" dirty="0" smtClean="0">
                          <a:effectLst/>
                        </a:rPr>
                        <a:t>Roanoke</a:t>
                      </a:r>
                      <a:endParaRPr lang="en-US" sz="1600" dirty="0">
                        <a:effectLst/>
                      </a:endParaRPr>
                    </a:p>
                  </a:txBody>
                  <a:tcPr/>
                </a:tc>
              </a:tr>
              <a:tr h="57912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dirty="0" smtClean="0">
                          <a:effectLst/>
                        </a:rPr>
                        <a:t>Receiving Basins:</a:t>
                      </a:r>
                      <a:endParaRPr lang="en-US" sz="1600" dirty="0" smtClean="0">
                        <a:effectLst/>
                      </a:endParaRPr>
                    </a:p>
                    <a:p>
                      <a:endParaRPr lang="en-US" sz="16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dirty="0" smtClean="0">
                          <a:effectLst/>
                        </a:rPr>
                        <a:t>Tar, Fishing Creek, Neuse</a:t>
                      </a:r>
                    </a:p>
                    <a:p>
                      <a:endParaRPr lang="en-US" sz="1600" dirty="0"/>
                    </a:p>
                  </a:txBody>
                  <a:tcPr/>
                </a:tc>
              </a:tr>
              <a:tr h="524830">
                <a:tc>
                  <a:txBody>
                    <a:bodyPr/>
                    <a:lstStyle/>
                    <a:p>
                      <a:r>
                        <a:rPr lang="en-US" sz="1600" b="1" baseline="0" dirty="0" smtClean="0">
                          <a:effectLst/>
                        </a:rPr>
                        <a:t>Grandfathered Transfer: 10 MGD </a:t>
                      </a:r>
                      <a:endParaRPr lang="en-US" sz="1600" b="1" dirty="0">
                        <a:effectLst/>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dirty="0" smtClean="0">
                          <a:effectLst/>
                        </a:rPr>
                        <a:t>Requested Transfer: 14.2 MGD</a:t>
                      </a:r>
                    </a:p>
                    <a:p>
                      <a:endParaRPr lang="en-US" sz="1600" dirty="0"/>
                    </a:p>
                  </a:txBody>
                  <a:tcPr/>
                </a:tc>
              </a:tr>
              <a:tr h="63532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000" b="1" dirty="0" smtClean="0">
                          <a:effectLst/>
                        </a:rPr>
                        <a:t>Increased Transfer Amount:</a:t>
                      </a:r>
                    </a:p>
                    <a:p>
                      <a:endParaRPr lang="en-US" sz="2000" b="1" dirty="0">
                        <a:effectLst/>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000" b="1" dirty="0" smtClean="0">
                          <a:effectLst/>
                        </a:rPr>
                        <a:t>4.2 MGD</a:t>
                      </a:r>
                    </a:p>
                    <a:p>
                      <a:endParaRPr lang="en-US" sz="2000" dirty="0"/>
                    </a:p>
                  </a:txBody>
                  <a:tcPr/>
                </a:tc>
              </a:tr>
              <a:tr h="524830">
                <a:tc>
                  <a:txBody>
                    <a:bodyPr/>
                    <a:lstStyle/>
                    <a:p>
                      <a:r>
                        <a:rPr lang="en-US" sz="1600" b="1" dirty="0" smtClean="0">
                          <a:effectLst/>
                        </a:rPr>
                        <a:t>Total Requested IBT: </a:t>
                      </a:r>
                      <a:r>
                        <a:rPr lang="en-US" sz="1600" b="1" u="none" dirty="0" smtClean="0">
                          <a:effectLst/>
                        </a:rPr>
                        <a:t>2045 Demands:</a:t>
                      </a:r>
                      <a:endParaRPr lang="en-US" sz="1600" b="1" dirty="0" smtClean="0">
                        <a:effectLst/>
                      </a:endParaRPr>
                    </a:p>
                    <a:p>
                      <a:endParaRPr lang="en-US" sz="16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dirty="0" smtClean="0">
                          <a:effectLst/>
                        </a:rPr>
                        <a:t>14.2 MGD</a:t>
                      </a:r>
                    </a:p>
                    <a:p>
                      <a:endParaRPr lang="en-US" sz="1600" dirty="0"/>
                    </a:p>
                  </a:txBody>
                  <a:tcPr/>
                </a:tc>
              </a:tr>
              <a:tr h="4572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dirty="0" smtClean="0">
                          <a:effectLst/>
                        </a:rPr>
                        <a:t>      Roanoke to Tar:</a:t>
                      </a:r>
                    </a:p>
                    <a:p>
                      <a:endParaRPr lang="en-US" sz="16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effectLst/>
                        </a:rPr>
                        <a:t>  10.7 MGD</a:t>
                      </a:r>
                    </a:p>
                    <a:p>
                      <a:endParaRPr lang="en-US" sz="1600" dirty="0"/>
                    </a:p>
                  </a:txBody>
                  <a:tcPr marL="0" marR="0" marT="0" marB="0" anchor="ctr"/>
                </a:tc>
              </a:tr>
              <a:tr h="4572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dirty="0" smtClean="0">
                          <a:effectLst/>
                        </a:rPr>
                        <a:t>      Roanoke to Fishing Creek:</a:t>
                      </a:r>
                    </a:p>
                    <a:p>
                      <a:endParaRPr lang="en-US" sz="16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effectLst/>
                        </a:rPr>
                        <a:t>    1.7 MGD</a:t>
                      </a:r>
                    </a:p>
                    <a:p>
                      <a:endParaRPr lang="en-US" sz="1600" dirty="0"/>
                    </a:p>
                  </a:txBody>
                  <a:tcPr marL="0" marR="0" marT="0" marB="0" anchor="ctr"/>
                </a:tc>
              </a:tr>
              <a:tr h="4572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dirty="0" smtClean="0">
                          <a:effectLst/>
                        </a:rPr>
                        <a:t>      Roanoke</a:t>
                      </a:r>
                      <a:r>
                        <a:rPr lang="en-US" sz="1600" b="1" baseline="0" dirty="0" smtClean="0">
                          <a:effectLst/>
                        </a:rPr>
                        <a:t> to Neuse</a:t>
                      </a:r>
                      <a:r>
                        <a:rPr lang="en-US" sz="1600" b="1" dirty="0" smtClean="0">
                          <a:effectLst/>
                        </a:rPr>
                        <a:t>:</a:t>
                      </a:r>
                    </a:p>
                    <a:p>
                      <a:endParaRPr lang="en-US" sz="16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effectLst/>
                        </a:rPr>
                        <a:t>    1.8 MGD</a:t>
                      </a:r>
                    </a:p>
                    <a:p>
                      <a:endParaRPr lang="en-US" sz="1600" dirty="0"/>
                    </a:p>
                  </a:txBody>
                  <a:tcPr marL="0" marR="0" marT="0" marB="0" anchor="ctr"/>
                </a:tc>
              </a:tr>
            </a:tbl>
          </a:graphicData>
        </a:graphic>
      </p:graphicFrame>
    </p:spTree>
    <p:extLst>
      <p:ext uri="{BB962C8B-B14F-4D97-AF65-F5344CB8AC3E}">
        <p14:creationId xmlns:p14="http://schemas.microsoft.com/office/powerpoint/2010/main" val="592757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b="1" dirty="0"/>
              <a:t>Kerr Lake Regional Water System (KLRWS)</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3</a:t>
            </a:fld>
            <a:endParaRPr lang="en-US"/>
          </a:p>
        </p:txBody>
      </p:sp>
      <p:sp>
        <p:nvSpPr>
          <p:cNvPr id="7" name="Content Placeholder 6"/>
          <p:cNvSpPr>
            <a:spLocks noGrp="1"/>
          </p:cNvSpPr>
          <p:nvPr>
            <p:ph idx="1"/>
          </p:nvPr>
        </p:nvSpPr>
        <p:spPr>
          <a:xfrm>
            <a:off x="348266" y="1437811"/>
            <a:ext cx="3681867" cy="3939271"/>
          </a:xfrm>
        </p:spPr>
        <p:txBody>
          <a:bodyPr>
            <a:normAutofit lnSpcReduction="10000"/>
          </a:bodyPr>
          <a:lstStyle/>
          <a:p>
            <a:r>
              <a:rPr lang="en-US" altLang="en-US" sz="2200" dirty="0">
                <a:solidFill>
                  <a:schemeClr val="tx1">
                    <a:lumMod val="65000"/>
                    <a:lumOff val="35000"/>
                  </a:schemeClr>
                </a:solidFill>
                <a:latin typeface="Arial" charset="0"/>
              </a:rPr>
              <a:t>Primary Partners</a:t>
            </a:r>
          </a:p>
          <a:p>
            <a:pPr marL="742950" lvl="2" indent="-342900"/>
            <a:r>
              <a:rPr lang="en-US" altLang="en-US" sz="1900" dirty="0">
                <a:solidFill>
                  <a:schemeClr val="tx1">
                    <a:lumMod val="65000"/>
                    <a:lumOff val="35000"/>
                  </a:schemeClr>
                </a:solidFill>
                <a:latin typeface="Arial" charset="0"/>
              </a:rPr>
              <a:t>City of Henderson</a:t>
            </a:r>
          </a:p>
          <a:p>
            <a:pPr marL="742950" lvl="2" indent="-342900"/>
            <a:r>
              <a:rPr lang="en-US" altLang="en-US" sz="1900" dirty="0">
                <a:solidFill>
                  <a:schemeClr val="tx1">
                    <a:lumMod val="65000"/>
                    <a:lumOff val="35000"/>
                  </a:schemeClr>
                </a:solidFill>
                <a:latin typeface="Arial" charset="0"/>
              </a:rPr>
              <a:t>City of Oxford</a:t>
            </a:r>
          </a:p>
          <a:p>
            <a:pPr marL="742950" lvl="2" indent="-342900"/>
            <a:r>
              <a:rPr lang="en-US" altLang="en-US" sz="1900" dirty="0">
                <a:solidFill>
                  <a:schemeClr val="tx1">
                    <a:lumMod val="65000"/>
                    <a:lumOff val="35000"/>
                  </a:schemeClr>
                </a:solidFill>
                <a:latin typeface="Arial" charset="0"/>
              </a:rPr>
              <a:t>Warren County</a:t>
            </a:r>
          </a:p>
          <a:p>
            <a:r>
              <a:rPr lang="en-US" altLang="en-US" sz="2200" dirty="0">
                <a:solidFill>
                  <a:schemeClr val="tx1">
                    <a:lumMod val="65000"/>
                    <a:lumOff val="35000"/>
                  </a:schemeClr>
                </a:solidFill>
                <a:latin typeface="Arial" charset="0"/>
              </a:rPr>
              <a:t>City of Henderson operates WTP</a:t>
            </a:r>
          </a:p>
          <a:p>
            <a:r>
              <a:rPr lang="en-US" altLang="en-US" sz="2200" dirty="0">
                <a:solidFill>
                  <a:schemeClr val="tx1">
                    <a:lumMod val="65000"/>
                    <a:lumOff val="35000"/>
                  </a:schemeClr>
                </a:solidFill>
                <a:latin typeface="Arial" charset="0"/>
              </a:rPr>
              <a:t>Water sales to 11 additional communities/water users in Vance, Warren, Granville, and Franklin Counties</a:t>
            </a:r>
          </a:p>
          <a:p>
            <a:endParaRPr lang="en-US" dirty="0"/>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
        <p:nvSpPr>
          <p:cNvPr id="2" name="Picture Placeholder 1"/>
          <p:cNvSpPr>
            <a:spLocks noGrp="1"/>
          </p:cNvSpPr>
          <p:nvPr>
            <p:ph type="pic" sz="quarter" idx="13"/>
          </p:nvPr>
        </p:nvSpPr>
        <p:spPr/>
      </p:sp>
      <p:pic>
        <p:nvPicPr>
          <p:cNvPr id="10" name="Content Placeholder 23"/>
          <p:cNvPicPr>
            <a:picLocks noChangeAspect="1"/>
          </p:cNvPicPr>
          <p:nvPr/>
        </p:nvPicPr>
        <p:blipFill rotWithShape="1">
          <a:blip r:embed="rId3"/>
          <a:srcRect l="1486" t="1713" r="1731" b="10194"/>
          <a:stretch/>
        </p:blipFill>
        <p:spPr>
          <a:xfrm>
            <a:off x="3914029" y="1347380"/>
            <a:ext cx="4884435" cy="4116441"/>
          </a:xfrm>
          <a:prstGeom prst="rect">
            <a:avLst/>
          </a:prstGeom>
        </p:spPr>
      </p:pic>
    </p:spTree>
    <p:extLst>
      <p:ext uri="{BB962C8B-B14F-4D97-AF65-F5344CB8AC3E}">
        <p14:creationId xmlns:p14="http://schemas.microsoft.com/office/powerpoint/2010/main" val="3037536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Findings of Fact - §143-215.22L</a:t>
            </a:r>
            <a:endParaRPr lang="en-US" dirty="0"/>
          </a:p>
        </p:txBody>
      </p:sp>
      <p:sp>
        <p:nvSpPr>
          <p:cNvPr id="6" name="Content Placeholder 5"/>
          <p:cNvSpPr>
            <a:spLocks noGrp="1"/>
          </p:cNvSpPr>
          <p:nvPr>
            <p:ph idx="1"/>
          </p:nvPr>
        </p:nvSpPr>
        <p:spPr/>
        <p:txBody>
          <a:bodyPr>
            <a:normAutofit fontScale="92500" lnSpcReduction="20000"/>
          </a:bodyPr>
          <a:lstStyle/>
          <a:p>
            <a:pPr marL="0" lvl="0" indent="0">
              <a:lnSpc>
                <a:spcPct val="110000"/>
              </a:lnSpc>
              <a:buNone/>
            </a:pPr>
            <a:r>
              <a:rPr lang="en-US" sz="2400" dirty="0">
                <a:solidFill>
                  <a:schemeClr val="tx1">
                    <a:lumMod val="65000"/>
                    <a:lumOff val="35000"/>
                  </a:schemeClr>
                </a:solidFill>
              </a:rPr>
              <a:t>The EMC shall specifically consider:</a:t>
            </a:r>
          </a:p>
          <a:p>
            <a:pPr marL="514350" indent="-457200">
              <a:lnSpc>
                <a:spcPct val="110000"/>
              </a:lnSpc>
              <a:buFont typeface="+mj-lt"/>
              <a:buAutoNum type="arabicPeriod"/>
            </a:pPr>
            <a:r>
              <a:rPr lang="en-US" dirty="0">
                <a:solidFill>
                  <a:schemeClr val="tx1">
                    <a:lumMod val="65000"/>
                    <a:lumOff val="35000"/>
                  </a:schemeClr>
                </a:solidFill>
              </a:rPr>
              <a:t>The </a:t>
            </a:r>
            <a:r>
              <a:rPr lang="en-US" u="sng" dirty="0">
                <a:solidFill>
                  <a:schemeClr val="tx1">
                    <a:lumMod val="65000"/>
                    <a:lumOff val="35000"/>
                  </a:schemeClr>
                </a:solidFill>
              </a:rPr>
              <a:t>necessity, reasonableness, and proposed uses </a:t>
            </a:r>
            <a:r>
              <a:rPr lang="en-US" dirty="0">
                <a:solidFill>
                  <a:schemeClr val="tx1">
                    <a:lumMod val="65000"/>
                    <a:lumOff val="35000"/>
                  </a:schemeClr>
                </a:solidFill>
              </a:rPr>
              <a:t>of water transferred </a:t>
            </a:r>
          </a:p>
          <a:p>
            <a:pPr marL="514350" indent="-457200">
              <a:lnSpc>
                <a:spcPct val="110000"/>
              </a:lnSpc>
              <a:buFont typeface="+mj-lt"/>
              <a:buAutoNum type="arabicPeriod"/>
            </a:pPr>
            <a:r>
              <a:rPr lang="en-US" dirty="0">
                <a:solidFill>
                  <a:schemeClr val="tx1">
                    <a:lumMod val="65000"/>
                    <a:lumOff val="35000"/>
                  </a:schemeClr>
                </a:solidFill>
              </a:rPr>
              <a:t>Present and reasonably foreseeable detrimental effects on the </a:t>
            </a:r>
            <a:r>
              <a:rPr lang="en-US" u="sng" dirty="0">
                <a:solidFill>
                  <a:schemeClr val="tx1">
                    <a:lumMod val="65000"/>
                    <a:lumOff val="35000"/>
                  </a:schemeClr>
                </a:solidFill>
              </a:rPr>
              <a:t>source</a:t>
            </a:r>
            <a:r>
              <a:rPr lang="en-US" dirty="0">
                <a:solidFill>
                  <a:schemeClr val="tx1">
                    <a:lumMod val="65000"/>
                    <a:lumOff val="35000"/>
                  </a:schemeClr>
                </a:solidFill>
              </a:rPr>
              <a:t> basin</a:t>
            </a:r>
          </a:p>
          <a:p>
            <a:pPr marL="514350" indent="-457200">
              <a:lnSpc>
                <a:spcPct val="110000"/>
              </a:lnSpc>
              <a:buFont typeface="+mj-lt"/>
              <a:buAutoNum type="arabicPeriod"/>
            </a:pPr>
            <a:r>
              <a:rPr lang="en-US" dirty="0">
                <a:solidFill>
                  <a:schemeClr val="tx1">
                    <a:lumMod val="65000"/>
                    <a:lumOff val="35000"/>
                  </a:schemeClr>
                </a:solidFill>
              </a:rPr>
              <a:t>Cumulative effects on the </a:t>
            </a:r>
            <a:r>
              <a:rPr lang="en-US" u="sng" dirty="0">
                <a:solidFill>
                  <a:schemeClr val="tx1">
                    <a:lumMod val="65000"/>
                    <a:lumOff val="35000"/>
                  </a:schemeClr>
                </a:solidFill>
              </a:rPr>
              <a:t>source </a:t>
            </a:r>
            <a:r>
              <a:rPr lang="en-US" dirty="0">
                <a:solidFill>
                  <a:schemeClr val="tx1">
                    <a:lumMod val="65000"/>
                    <a:lumOff val="35000"/>
                  </a:schemeClr>
                </a:solidFill>
              </a:rPr>
              <a:t>major river basin of any water transfer or consumptive water use currently authorized or projected in a LWSP. </a:t>
            </a:r>
          </a:p>
          <a:p>
            <a:pPr marL="514350" indent="-457200">
              <a:lnSpc>
                <a:spcPct val="110000"/>
              </a:lnSpc>
              <a:buFont typeface="+mj-lt"/>
              <a:buAutoNum type="arabicPeriod"/>
            </a:pPr>
            <a:r>
              <a:rPr lang="en-US" dirty="0">
                <a:solidFill>
                  <a:schemeClr val="tx1">
                    <a:lumMod val="65000"/>
                    <a:lumOff val="35000"/>
                  </a:schemeClr>
                </a:solidFill>
              </a:rPr>
              <a:t>Present and reasonably foreseeable beneficial and detrimental effects on the </a:t>
            </a:r>
            <a:r>
              <a:rPr lang="en-US" u="sng" dirty="0">
                <a:solidFill>
                  <a:schemeClr val="tx1">
                    <a:lumMod val="65000"/>
                    <a:lumOff val="35000"/>
                  </a:schemeClr>
                </a:solidFill>
              </a:rPr>
              <a:t>receiving</a:t>
            </a:r>
            <a:r>
              <a:rPr lang="en-US" dirty="0">
                <a:solidFill>
                  <a:schemeClr val="tx1">
                    <a:lumMod val="65000"/>
                    <a:lumOff val="35000"/>
                  </a:schemeClr>
                </a:solidFill>
              </a:rPr>
              <a:t> basin</a:t>
            </a:r>
          </a:p>
          <a:p>
            <a:pPr marL="514350" indent="-457200">
              <a:lnSpc>
                <a:spcPct val="110000"/>
              </a:lnSpc>
              <a:buFont typeface="+mj-lt"/>
              <a:buAutoNum type="arabicPeriod"/>
            </a:pPr>
            <a:r>
              <a:rPr lang="en-US" dirty="0">
                <a:solidFill>
                  <a:schemeClr val="tx1">
                    <a:lumMod val="65000"/>
                    <a:lumOff val="35000"/>
                  </a:schemeClr>
                </a:solidFill>
              </a:rPr>
              <a:t>The availability of reasonable </a:t>
            </a:r>
            <a:r>
              <a:rPr lang="en-US" u="sng" dirty="0">
                <a:solidFill>
                  <a:schemeClr val="tx1">
                    <a:lumMod val="65000"/>
                    <a:lumOff val="35000"/>
                  </a:schemeClr>
                </a:solidFill>
              </a:rPr>
              <a:t>alternatives</a:t>
            </a:r>
            <a:r>
              <a:rPr lang="en-US" dirty="0">
                <a:solidFill>
                  <a:schemeClr val="tx1">
                    <a:lumMod val="65000"/>
                    <a:lumOff val="35000"/>
                  </a:schemeClr>
                </a:solidFill>
              </a:rPr>
              <a:t> to the proposed transfer</a:t>
            </a:r>
          </a:p>
          <a:p>
            <a:pPr marL="514350" indent="-457200">
              <a:lnSpc>
                <a:spcPct val="110000"/>
              </a:lnSpc>
              <a:buFont typeface="+mj-lt"/>
              <a:buAutoNum type="arabicPeriod"/>
            </a:pPr>
            <a:r>
              <a:rPr lang="en-US" dirty="0">
                <a:solidFill>
                  <a:schemeClr val="tx1">
                    <a:lumMod val="65000"/>
                    <a:lumOff val="35000"/>
                  </a:schemeClr>
                </a:solidFill>
              </a:rPr>
              <a:t>Use of </a:t>
            </a:r>
            <a:r>
              <a:rPr lang="en-US" u="sng" dirty="0">
                <a:solidFill>
                  <a:schemeClr val="tx1">
                    <a:lumMod val="65000"/>
                    <a:lumOff val="35000"/>
                  </a:schemeClr>
                </a:solidFill>
              </a:rPr>
              <a:t>impoundment storage capacity</a:t>
            </a:r>
            <a:r>
              <a:rPr lang="en-US" dirty="0">
                <a:solidFill>
                  <a:schemeClr val="tx1">
                    <a:lumMod val="65000"/>
                    <a:lumOff val="35000"/>
                  </a:schemeClr>
                </a:solidFill>
              </a:rPr>
              <a:t>, if applicable</a:t>
            </a:r>
          </a:p>
          <a:p>
            <a:pPr marL="514350" indent="-457200">
              <a:lnSpc>
                <a:spcPct val="110000"/>
              </a:lnSpc>
              <a:buFont typeface="+mj-lt"/>
              <a:buAutoNum type="arabicPeriod"/>
            </a:pPr>
            <a:r>
              <a:rPr lang="en-US" dirty="0">
                <a:solidFill>
                  <a:schemeClr val="tx1">
                    <a:lumMod val="65000"/>
                    <a:lumOff val="35000"/>
                  </a:schemeClr>
                </a:solidFill>
              </a:rPr>
              <a:t>Purposes and water storage </a:t>
            </a:r>
            <a:r>
              <a:rPr lang="en-US" u="sng" dirty="0">
                <a:solidFill>
                  <a:schemeClr val="tx1">
                    <a:lumMod val="65000"/>
                    <a:lumOff val="35000"/>
                  </a:schemeClr>
                </a:solidFill>
              </a:rPr>
              <a:t>allocations</a:t>
            </a:r>
            <a:r>
              <a:rPr lang="en-US" dirty="0">
                <a:solidFill>
                  <a:schemeClr val="tx1">
                    <a:lumMod val="65000"/>
                    <a:lumOff val="35000"/>
                  </a:schemeClr>
                </a:solidFill>
              </a:rPr>
              <a:t> in a US Army Corps of Engineers multipurpose reservoir</a:t>
            </a:r>
          </a:p>
          <a:p>
            <a:pPr marL="514350" indent="-457200">
              <a:lnSpc>
                <a:spcPct val="110000"/>
              </a:lnSpc>
              <a:buFont typeface="+mj-lt"/>
              <a:buAutoNum type="arabicPeriod"/>
            </a:pPr>
            <a:r>
              <a:rPr lang="en-US" dirty="0">
                <a:solidFill>
                  <a:schemeClr val="tx1">
                    <a:lumMod val="65000"/>
                    <a:lumOff val="35000"/>
                  </a:schemeClr>
                </a:solidFill>
              </a:rPr>
              <a:t>Whether the </a:t>
            </a:r>
            <a:r>
              <a:rPr lang="en-US" u="sng" dirty="0">
                <a:solidFill>
                  <a:schemeClr val="tx1">
                    <a:lumMod val="65000"/>
                    <a:lumOff val="35000"/>
                  </a:schemeClr>
                </a:solidFill>
              </a:rPr>
              <a:t>service</a:t>
            </a:r>
            <a:r>
              <a:rPr lang="en-US" dirty="0">
                <a:solidFill>
                  <a:schemeClr val="tx1">
                    <a:lumMod val="65000"/>
                    <a:lumOff val="35000"/>
                  </a:schemeClr>
                </a:solidFill>
              </a:rPr>
              <a:t> area of the applicant is located in both the source and receiving basin</a:t>
            </a:r>
          </a:p>
          <a:p>
            <a:pPr marL="514350" indent="-457200">
              <a:lnSpc>
                <a:spcPct val="110000"/>
              </a:lnSpc>
              <a:buFont typeface="+mj-lt"/>
              <a:buAutoNum type="arabicPeriod"/>
            </a:pPr>
            <a:r>
              <a:rPr lang="en-US" dirty="0">
                <a:solidFill>
                  <a:schemeClr val="tx1">
                    <a:lumMod val="65000"/>
                    <a:lumOff val="35000"/>
                  </a:schemeClr>
                </a:solidFill>
              </a:rPr>
              <a:t>Any </a:t>
            </a:r>
            <a:r>
              <a:rPr lang="en-US" u="sng" dirty="0">
                <a:solidFill>
                  <a:schemeClr val="tx1">
                    <a:lumMod val="65000"/>
                    <a:lumOff val="35000"/>
                  </a:schemeClr>
                </a:solidFill>
              </a:rPr>
              <a:t>other facts</a:t>
            </a:r>
            <a:r>
              <a:rPr lang="en-US" dirty="0">
                <a:solidFill>
                  <a:schemeClr val="tx1">
                    <a:lumMod val="65000"/>
                    <a:lumOff val="35000"/>
                  </a:schemeClr>
                </a:solidFill>
              </a:rPr>
              <a:t> or circumstances reasonably necessary</a:t>
            </a: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4</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2700497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a:t>
            </a:fld>
            <a:endParaRPr lang="en-US"/>
          </a:p>
        </p:txBody>
      </p:sp>
      <p:sp>
        <p:nvSpPr>
          <p:cNvPr id="6" name="Title 5"/>
          <p:cNvSpPr>
            <a:spLocks noGrp="1"/>
          </p:cNvSpPr>
          <p:nvPr>
            <p:ph type="title"/>
          </p:nvPr>
        </p:nvSpPr>
        <p:spPr>
          <a:xfrm>
            <a:off x="1026343" y="70130"/>
            <a:ext cx="5383336" cy="753959"/>
          </a:xfrm>
        </p:spPr>
        <p:txBody>
          <a:bodyPr>
            <a:normAutofit/>
          </a:bodyPr>
          <a:lstStyle/>
          <a:p>
            <a:r>
              <a:rPr lang="en-US" b="1" dirty="0"/>
              <a:t>1. Transfer Amount is Necessary and Reasonable for Proposed Uses</a:t>
            </a:r>
            <a:endParaRPr lang="en-US" dirty="0"/>
          </a:p>
        </p:txBody>
      </p:sp>
      <p:sp>
        <p:nvSpPr>
          <p:cNvPr id="7" name="Content Placeholder 6"/>
          <p:cNvSpPr>
            <a:spLocks noGrp="1"/>
          </p:cNvSpPr>
          <p:nvPr>
            <p:ph idx="1"/>
          </p:nvPr>
        </p:nvSpPr>
        <p:spPr>
          <a:xfrm>
            <a:off x="628650" y="1456267"/>
            <a:ext cx="7886700" cy="4487473"/>
          </a:xfrm>
        </p:spPr>
        <p:txBody>
          <a:bodyPr>
            <a:normAutofit/>
          </a:bodyPr>
          <a:lstStyle/>
          <a:p>
            <a:r>
              <a:rPr lang="en-US" sz="2000" dirty="0"/>
              <a:t>Within the planning period of 2045, the water demand will exceed the limits of the existing IBT</a:t>
            </a:r>
          </a:p>
          <a:p>
            <a:r>
              <a:rPr lang="en-US" sz="2000" dirty="0"/>
              <a:t>Groundwater resources in the area have insufficient quality and quantity to meet needs of individual homeowners</a:t>
            </a:r>
          </a:p>
          <a:p>
            <a:r>
              <a:rPr lang="en-US" sz="2000" dirty="0"/>
              <a:t>The Henderson WTP needs to be expanded soon</a:t>
            </a:r>
          </a:p>
          <a:p>
            <a:pPr lvl="1"/>
            <a:r>
              <a:rPr lang="en-US" sz="1800" dirty="0"/>
              <a:t>current demands are approaching 80% of plant capacity </a:t>
            </a:r>
          </a:p>
          <a:p>
            <a:pPr lvl="1"/>
            <a:r>
              <a:rPr lang="en-US" sz="1800" dirty="0"/>
              <a:t>other upgrades are needed</a:t>
            </a:r>
          </a:p>
          <a:p>
            <a:pPr lvl="1"/>
            <a:r>
              <a:rPr lang="en-US" sz="1800" dirty="0"/>
              <a:t>incorporate everything into the one expansion</a:t>
            </a:r>
          </a:p>
          <a:p>
            <a:r>
              <a:rPr lang="en-US" sz="2000" dirty="0"/>
              <a:t>KLRWS is </a:t>
            </a:r>
            <a:r>
              <a:rPr lang="en-US" sz="2000" i="1" dirty="0"/>
              <a:t>not</a:t>
            </a:r>
            <a:r>
              <a:rPr lang="en-US" sz="2000" dirty="0"/>
              <a:t> asking for their full 20 MGD Kerr Lake allocation from the USACE</a:t>
            </a:r>
          </a:p>
          <a:p>
            <a:endParaRPr lang="en-US" dirty="0"/>
          </a:p>
        </p:txBody>
      </p:sp>
      <p:sp>
        <p:nvSpPr>
          <p:cNvPr id="9"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2024552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6</a:t>
            </a:fld>
            <a:endParaRPr lang="en-US"/>
          </a:p>
        </p:txBody>
      </p:sp>
      <p:sp>
        <p:nvSpPr>
          <p:cNvPr id="6" name="Title 5"/>
          <p:cNvSpPr>
            <a:spLocks noGrp="1"/>
          </p:cNvSpPr>
          <p:nvPr>
            <p:ph type="title"/>
          </p:nvPr>
        </p:nvSpPr>
        <p:spPr>
          <a:xfrm>
            <a:off x="733377" y="70130"/>
            <a:ext cx="4515956" cy="765248"/>
          </a:xfrm>
        </p:spPr>
        <p:txBody>
          <a:bodyPr>
            <a:noAutofit/>
          </a:bodyPr>
          <a:lstStyle/>
          <a:p>
            <a:r>
              <a:rPr lang="en-US" b="1" dirty="0"/>
              <a:t>2. Insignificant Detrimental Effects on the Source River Basin</a:t>
            </a:r>
            <a:endParaRPr lang="en-US" dirty="0"/>
          </a:p>
        </p:txBody>
      </p:sp>
      <p:sp>
        <p:nvSpPr>
          <p:cNvPr id="7" name="Content Placeholder 6"/>
          <p:cNvSpPr>
            <a:spLocks noGrp="1"/>
          </p:cNvSpPr>
          <p:nvPr>
            <p:ph idx="1"/>
          </p:nvPr>
        </p:nvSpPr>
        <p:spPr>
          <a:xfrm>
            <a:off x="628650" y="1444978"/>
            <a:ext cx="7886700" cy="4498762"/>
          </a:xfrm>
        </p:spPr>
        <p:txBody>
          <a:bodyPr/>
          <a:lstStyle/>
          <a:p>
            <a:pPr marL="342900" lvl="1" indent="-342900"/>
            <a:r>
              <a:rPr lang="en-US" sz="2000" dirty="0"/>
              <a:t>2045 IBT model scenario shows minimal </a:t>
            </a:r>
            <a:r>
              <a:rPr lang="en-US" sz="2000" dirty="0" smtClean="0"/>
              <a:t>impact</a:t>
            </a:r>
          </a:p>
          <a:p>
            <a:pPr marL="342900" lvl="1" indent="-342900"/>
            <a:endParaRPr lang="en-US" sz="2000" dirty="0"/>
          </a:p>
          <a:p>
            <a:pPr marL="342900" lvl="1" indent="-342900"/>
            <a:r>
              <a:rPr lang="en-US" sz="2000" dirty="0"/>
              <a:t>Kerr Lake elevation estimated to decrease by</a:t>
            </a:r>
          </a:p>
          <a:p>
            <a:pPr lvl="1"/>
            <a:r>
              <a:rPr lang="en-US" sz="1800" dirty="0"/>
              <a:t>2.4 inches with 2002 drought conditions and </a:t>
            </a:r>
          </a:p>
          <a:p>
            <a:pPr lvl="1"/>
            <a:r>
              <a:rPr lang="en-US" sz="1800" dirty="0"/>
              <a:t>1.2 inches with 2007 drought </a:t>
            </a:r>
            <a:r>
              <a:rPr lang="en-US" sz="1800" dirty="0" smtClean="0"/>
              <a:t>conditions</a:t>
            </a:r>
          </a:p>
          <a:p>
            <a:pPr marL="342900" lvl="1" indent="0">
              <a:buNone/>
            </a:pPr>
            <a:r>
              <a:rPr lang="en-US" sz="1800" dirty="0" smtClean="0"/>
              <a:t> </a:t>
            </a:r>
            <a:endParaRPr lang="en-US" sz="1800" dirty="0"/>
          </a:p>
          <a:p>
            <a:r>
              <a:rPr lang="en-US" sz="2000" dirty="0"/>
              <a:t>Reduction in flow out of Kerr Lake due to IBT</a:t>
            </a:r>
            <a:r>
              <a:rPr lang="en-US" sz="2000" dirty="0" smtClean="0"/>
              <a:t>:</a:t>
            </a:r>
            <a:endParaRPr lang="en-US" sz="2000" dirty="0"/>
          </a:p>
          <a:p>
            <a:pPr lvl="1"/>
            <a:r>
              <a:rPr lang="en-US" sz="1800" dirty="0"/>
              <a:t>0.07% on average </a:t>
            </a:r>
          </a:p>
          <a:p>
            <a:pPr lvl="1"/>
            <a:r>
              <a:rPr lang="en-US" sz="1800" dirty="0"/>
              <a:t>up to 0.3% under 2007 drought conditions</a:t>
            </a:r>
          </a:p>
          <a:p>
            <a:endParaRPr lang="en-US" sz="2000" dirty="0" smtClean="0"/>
          </a:p>
          <a:p>
            <a:r>
              <a:rPr lang="en-US" sz="2000" dirty="0" smtClean="0"/>
              <a:t>Local </a:t>
            </a:r>
            <a:r>
              <a:rPr lang="en-US" sz="2000" dirty="0"/>
              <a:t>ordinances minimize secondary effects caused by growth in region serviced by KLRWS</a:t>
            </a:r>
          </a:p>
          <a:p>
            <a:endParaRPr lang="en-US" dirty="0"/>
          </a:p>
        </p:txBody>
      </p:sp>
      <p:sp>
        <p:nvSpPr>
          <p:cNvPr id="9" name="Title 1"/>
          <p:cNvSpPr txBox="1">
            <a:spLocks/>
          </p:cNvSpPr>
          <p:nvPr/>
        </p:nvSpPr>
        <p:spPr>
          <a:xfrm>
            <a:off x="123375" y="6008912"/>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1305212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3. Insignificant Cumulative Effects on the Source Major River Basin</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7</a:t>
            </a:fld>
            <a:endParaRPr lang="en-US"/>
          </a:p>
        </p:txBody>
      </p:sp>
      <p:sp>
        <p:nvSpPr>
          <p:cNvPr id="7" name="Content Placeholder 6"/>
          <p:cNvSpPr>
            <a:spLocks noGrp="1"/>
          </p:cNvSpPr>
          <p:nvPr>
            <p:ph idx="1"/>
          </p:nvPr>
        </p:nvSpPr>
        <p:spPr>
          <a:xfrm>
            <a:off x="4662312" y="1546578"/>
            <a:ext cx="4041422" cy="4715200"/>
          </a:xfrm>
        </p:spPr>
        <p:txBody>
          <a:bodyPr/>
          <a:lstStyle/>
          <a:p>
            <a:r>
              <a:rPr lang="en-US" dirty="0"/>
              <a:t>Modeling indicates that even during exceptional drought conditions, the proposed IBT increase will have negligible effects on the elevation of Kerr Lake</a:t>
            </a:r>
          </a:p>
          <a:p>
            <a:r>
              <a:rPr lang="en-US" dirty="0"/>
              <a:t>A comparison of reservoir releases under the baseline and IBT scenarios indicates that the proposed IBT would not require upstream releases to maintain the elevation of Kerr Lake and the lower reservoirs, even during periods of drought</a:t>
            </a:r>
          </a:p>
          <a:p>
            <a:endParaRPr lang="en-US" dirty="0"/>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3797" r="23797"/>
          <a:stretch>
            <a:fillRect/>
          </a:stretch>
        </p:blipFill>
        <p:spPr>
          <a:xfrm>
            <a:off x="173184" y="1266932"/>
            <a:ext cx="3925594" cy="4589582"/>
          </a:xfrm>
        </p:spPr>
      </p:pic>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1475061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8</a:t>
            </a:fld>
            <a:endParaRPr lang="en-US"/>
          </a:p>
        </p:txBody>
      </p:sp>
      <p:sp>
        <p:nvSpPr>
          <p:cNvPr id="6" name="Title 5"/>
          <p:cNvSpPr>
            <a:spLocks noGrp="1"/>
          </p:cNvSpPr>
          <p:nvPr>
            <p:ph type="title"/>
          </p:nvPr>
        </p:nvSpPr>
        <p:spPr>
          <a:xfrm>
            <a:off x="948266" y="70130"/>
            <a:ext cx="4989689" cy="840115"/>
          </a:xfrm>
        </p:spPr>
        <p:txBody>
          <a:bodyPr>
            <a:noAutofit/>
          </a:bodyPr>
          <a:lstStyle/>
          <a:p>
            <a:r>
              <a:rPr lang="en-US" sz="2800" b="1" dirty="0"/>
              <a:t>4. Insignificant Detrimental Effects on the Receiving Basins</a:t>
            </a:r>
            <a:endParaRPr lang="en-US" sz="2800" dirty="0"/>
          </a:p>
        </p:txBody>
      </p:sp>
      <p:sp>
        <p:nvSpPr>
          <p:cNvPr id="7" name="Content Placeholder 6"/>
          <p:cNvSpPr>
            <a:spLocks noGrp="1"/>
          </p:cNvSpPr>
          <p:nvPr>
            <p:ph idx="1"/>
          </p:nvPr>
        </p:nvSpPr>
        <p:spPr>
          <a:xfrm>
            <a:off x="662516" y="1535289"/>
            <a:ext cx="7886700" cy="4408451"/>
          </a:xfrm>
        </p:spPr>
        <p:txBody>
          <a:bodyPr>
            <a:normAutofit/>
          </a:bodyPr>
          <a:lstStyle/>
          <a:p>
            <a:pPr marL="457200" lvl="1" indent="-457200"/>
            <a:r>
              <a:rPr lang="en-US" sz="2000" dirty="0"/>
              <a:t>Wastewater discharges within the limits of the current NPDES permitted flows</a:t>
            </a:r>
          </a:p>
          <a:p>
            <a:pPr marL="457200" lvl="1" indent="-457200"/>
            <a:endParaRPr lang="en-US" sz="2000" dirty="0" smtClean="0"/>
          </a:p>
          <a:p>
            <a:pPr marL="457200" lvl="1" indent="-457200"/>
            <a:r>
              <a:rPr lang="en-US" sz="2000" dirty="0" smtClean="0"/>
              <a:t>Stream </a:t>
            </a:r>
            <a:r>
              <a:rPr lang="en-US" sz="2000" dirty="0"/>
              <a:t>flows are not expected to change significantly</a:t>
            </a:r>
          </a:p>
          <a:p>
            <a:pPr marL="457200" lvl="1" indent="-457200"/>
            <a:endParaRPr lang="en-US" sz="2000" dirty="0" smtClean="0"/>
          </a:p>
          <a:p>
            <a:pPr marL="457200" lvl="1" indent="-457200"/>
            <a:r>
              <a:rPr lang="en-US" sz="2000" dirty="0" smtClean="0"/>
              <a:t>Tar-Pamlico </a:t>
            </a:r>
            <a:r>
              <a:rPr lang="en-US" sz="2000" dirty="0"/>
              <a:t>River basin &amp; Falls Lake in the Neuse River basin have nutrient management strategies in place</a:t>
            </a:r>
          </a:p>
          <a:p>
            <a:pPr marL="457200" lvl="1" indent="-457200"/>
            <a:endParaRPr lang="en-US" sz="2000" dirty="0" smtClean="0"/>
          </a:p>
          <a:p>
            <a:pPr marL="457200" lvl="1" indent="-457200"/>
            <a:r>
              <a:rPr lang="en-US" sz="2000" dirty="0" smtClean="0"/>
              <a:t>Possible </a:t>
            </a:r>
            <a:r>
              <a:rPr lang="en-US" sz="2000" dirty="0"/>
              <a:t>SCI from development and urbanization will be mitigated by implementation of existing federal, state, and local protection programs</a:t>
            </a:r>
          </a:p>
          <a:p>
            <a:endParaRPr lang="en-US" dirty="0"/>
          </a:p>
        </p:txBody>
      </p:sp>
      <p:sp>
        <p:nvSpPr>
          <p:cNvPr id="9"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2156287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9</a:t>
            </a:fld>
            <a:endParaRPr lang="en-US"/>
          </a:p>
        </p:txBody>
      </p:sp>
      <p:sp>
        <p:nvSpPr>
          <p:cNvPr id="6" name="Title 5"/>
          <p:cNvSpPr>
            <a:spLocks noGrp="1"/>
          </p:cNvSpPr>
          <p:nvPr>
            <p:ph type="title"/>
          </p:nvPr>
        </p:nvSpPr>
        <p:spPr>
          <a:xfrm>
            <a:off x="1026343" y="70130"/>
            <a:ext cx="5383336" cy="708803"/>
          </a:xfrm>
        </p:spPr>
        <p:txBody>
          <a:bodyPr>
            <a:noAutofit/>
          </a:bodyPr>
          <a:lstStyle/>
          <a:p>
            <a:r>
              <a:rPr lang="en-US" sz="2800" b="1" dirty="0"/>
              <a:t>5. Reasonable Alternatives to the Proposed Transfer Considered</a:t>
            </a:r>
            <a:endParaRPr lang="en-US" sz="2800" dirty="0"/>
          </a:p>
        </p:txBody>
      </p:sp>
      <p:sp>
        <p:nvSpPr>
          <p:cNvPr id="7" name="Content Placeholder 6"/>
          <p:cNvSpPr>
            <a:spLocks noGrp="1"/>
          </p:cNvSpPr>
          <p:nvPr>
            <p:ph idx="1"/>
          </p:nvPr>
        </p:nvSpPr>
        <p:spPr>
          <a:xfrm>
            <a:off x="123375" y="1172620"/>
            <a:ext cx="8524011" cy="4755355"/>
          </a:xfrm>
        </p:spPr>
        <p:txBody>
          <a:bodyPr>
            <a:normAutofit/>
          </a:bodyPr>
          <a:lstStyle/>
          <a:p>
            <a:pPr marL="803275" lvl="1" indent="-346075">
              <a:buFont typeface="+mj-lt"/>
              <a:buAutoNum type="arabicPeriod"/>
            </a:pPr>
            <a:r>
              <a:rPr lang="en-US" sz="2200" dirty="0"/>
              <a:t>No action (Not to exceed grandfathered IBT of 10 </a:t>
            </a:r>
            <a:r>
              <a:rPr lang="en-US" sz="2200" dirty="0" err="1"/>
              <a:t>mgd</a:t>
            </a:r>
            <a:r>
              <a:rPr lang="en-US" sz="2200" dirty="0"/>
              <a:t>)</a:t>
            </a:r>
          </a:p>
          <a:p>
            <a:pPr marL="803275" lvl="1" indent="-346075">
              <a:buFont typeface="+mj-lt"/>
              <a:buAutoNum type="arabicPeriod"/>
            </a:pPr>
            <a:r>
              <a:rPr lang="en-US" sz="2200" dirty="0"/>
              <a:t>Increase IBT to meet 2045 needs (</a:t>
            </a:r>
            <a:r>
              <a:rPr lang="en-US" sz="2200" b="1" dirty="0"/>
              <a:t>Proposed IBT Certificate</a:t>
            </a:r>
            <a:r>
              <a:rPr lang="en-US" sz="2200" dirty="0"/>
              <a:t>)</a:t>
            </a:r>
          </a:p>
          <a:p>
            <a:pPr marL="803275" lvl="1" indent="-346075">
              <a:buFont typeface="+mj-lt"/>
              <a:buAutoNum type="arabicPeriod"/>
            </a:pPr>
            <a:r>
              <a:rPr lang="en-US" sz="2200" dirty="0"/>
              <a:t>Avoid IBT increase with alternative surface water:</a:t>
            </a:r>
          </a:p>
          <a:p>
            <a:pPr marL="1031875" lvl="2" indent="-228600"/>
            <a:r>
              <a:rPr lang="en-US" sz="1800" dirty="0" smtClean="0"/>
              <a:t> Alternative </a:t>
            </a:r>
            <a:r>
              <a:rPr lang="en-US" sz="1800" dirty="0"/>
              <a:t>3a – surface water withdrawal from the Tar River Basin</a:t>
            </a:r>
          </a:p>
          <a:p>
            <a:pPr marL="1031875" lvl="2" indent="-228600"/>
            <a:r>
              <a:rPr lang="en-US" sz="1800" dirty="0" smtClean="0"/>
              <a:t> </a:t>
            </a:r>
            <a:r>
              <a:rPr lang="en-US" sz="1800" dirty="0" smtClean="0"/>
              <a:t>Alternative </a:t>
            </a:r>
            <a:r>
              <a:rPr lang="en-US" sz="1800" dirty="0"/>
              <a:t>3b – construct a new reservoir on the Tar River</a:t>
            </a:r>
          </a:p>
          <a:p>
            <a:pPr marL="1031875" lvl="2" indent="-228600"/>
            <a:r>
              <a:rPr lang="en-US" sz="1800" dirty="0" smtClean="0"/>
              <a:t> </a:t>
            </a:r>
            <a:r>
              <a:rPr lang="en-US" sz="1800" dirty="0" smtClean="0"/>
              <a:t>Alternative </a:t>
            </a:r>
            <a:r>
              <a:rPr lang="en-US" sz="1800" dirty="0"/>
              <a:t>3c – water withdrawal with offline storage in Tar </a:t>
            </a:r>
            <a:r>
              <a:rPr lang="en-US" sz="1800" dirty="0" smtClean="0"/>
              <a:t>River Basin</a:t>
            </a:r>
            <a:endParaRPr lang="en-US" sz="1800" dirty="0"/>
          </a:p>
          <a:p>
            <a:pPr marL="803275" lvl="2" indent="-342900">
              <a:buFont typeface="+mj-lt"/>
              <a:buAutoNum type="arabicPeriod" startAt="4"/>
            </a:pPr>
            <a:r>
              <a:rPr lang="en-US" sz="2200" dirty="0"/>
              <a:t>Avoid IBT increase by using groundwater sources</a:t>
            </a:r>
          </a:p>
          <a:p>
            <a:pPr marL="803275" lvl="2" indent="-342900">
              <a:buFont typeface="+mj-lt"/>
              <a:buAutoNum type="arabicPeriod" startAt="4"/>
            </a:pPr>
            <a:r>
              <a:rPr lang="en-US" sz="2200" dirty="0"/>
              <a:t>Minimize IBT by Returning to Roanoke River Basin</a:t>
            </a:r>
          </a:p>
          <a:p>
            <a:pPr marL="803275" lvl="2" indent="-342900">
              <a:buFont typeface="+mj-lt"/>
              <a:buAutoNum type="arabicPeriod" startAt="4"/>
            </a:pPr>
            <a:r>
              <a:rPr lang="en-US" sz="2200" dirty="0"/>
              <a:t>Use Coastal Water as a Source</a:t>
            </a:r>
          </a:p>
          <a:p>
            <a:pPr marL="1031875" lvl="2" indent="-228600"/>
            <a:r>
              <a:rPr lang="en-US" sz="1800" dirty="0" smtClean="0"/>
              <a:t> </a:t>
            </a:r>
            <a:r>
              <a:rPr lang="en-US" sz="1800" dirty="0" smtClean="0"/>
              <a:t>Alternative </a:t>
            </a:r>
            <a:r>
              <a:rPr lang="en-US" sz="1800" dirty="0"/>
              <a:t>6a – Desalination technology</a:t>
            </a:r>
          </a:p>
          <a:p>
            <a:pPr marL="1031875" lvl="2" indent="-228600"/>
            <a:r>
              <a:rPr lang="en-US" sz="1800" dirty="0" smtClean="0"/>
              <a:t> </a:t>
            </a:r>
            <a:r>
              <a:rPr lang="en-US" sz="1800" dirty="0" smtClean="0"/>
              <a:t>Alternative </a:t>
            </a:r>
            <a:r>
              <a:rPr lang="en-US" sz="1800" dirty="0"/>
              <a:t>6b – Pipe groundwater from PCS Phosphate Mine in </a:t>
            </a:r>
            <a:r>
              <a:rPr lang="en-US" sz="1800" dirty="0" smtClean="0"/>
              <a:t>Aurora</a:t>
            </a:r>
            <a:endParaRPr lang="en-US" sz="1800" dirty="0"/>
          </a:p>
        </p:txBody>
      </p:sp>
      <p:sp>
        <p:nvSpPr>
          <p:cNvPr id="9"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Department of Environmental Quality</a:t>
            </a:r>
            <a:endParaRPr lang="en-US" sz="1800" dirty="0"/>
          </a:p>
        </p:txBody>
      </p:sp>
    </p:spTree>
    <p:extLst>
      <p:ext uri="{BB962C8B-B14F-4D97-AF65-F5344CB8AC3E}">
        <p14:creationId xmlns:p14="http://schemas.microsoft.com/office/powerpoint/2010/main" val="1877512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TotalTime>
  <Words>1208</Words>
  <Application>Microsoft Office PowerPoint</Application>
  <PresentationFormat>On-screen Show (4:3)</PresentationFormat>
  <Paragraphs>243</Paragraphs>
  <Slides>16</Slides>
  <Notes>16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ＭＳ Ｐゴシック</vt:lpstr>
      <vt:lpstr>Arial</vt:lpstr>
      <vt:lpstr>Calibri</vt:lpstr>
      <vt:lpstr>Times New Roman</vt:lpstr>
      <vt:lpstr>2_Office Theme</vt:lpstr>
      <vt:lpstr>4_Office Theme</vt:lpstr>
      <vt:lpstr>6_Office Theme</vt:lpstr>
      <vt:lpstr> Department of Environmental Quality</vt:lpstr>
      <vt:lpstr>Requested Certificate</vt:lpstr>
      <vt:lpstr>Kerr Lake Regional Water System (KLRWS)</vt:lpstr>
      <vt:lpstr>Findings of Fact - §143-215.22L</vt:lpstr>
      <vt:lpstr>1. Transfer Amount is Necessary and Reasonable for Proposed Uses</vt:lpstr>
      <vt:lpstr>2. Insignificant Detrimental Effects on the Source River Basin</vt:lpstr>
      <vt:lpstr>3. Insignificant Cumulative Effects on the Source Major River Basin</vt:lpstr>
      <vt:lpstr>4. Insignificant Detrimental Effects on the Receiving Basins</vt:lpstr>
      <vt:lpstr>5. Reasonable Alternatives to the Proposed Transfer Considered</vt:lpstr>
      <vt:lpstr>6. Use of Impoundment Storage Capacity Not Applicable</vt:lpstr>
      <vt:lpstr>7. Consistent with Purposes of Corps of Engineers Multi-Purpose Reservoir</vt:lpstr>
      <vt:lpstr>8. KLRWS’s Service Area is Located in  Both the Source and Receiving River Basins</vt:lpstr>
      <vt:lpstr>9. Any Other Facts or Circumstances that are Reasonably Necessary </vt:lpstr>
      <vt:lpstr>Burden and Standard of Proof for the Final EMC Determination: § 143-215.22L(m) </vt:lpstr>
      <vt:lpstr>Action – Request WAC Support</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Nimmer, Kim</cp:lastModifiedBy>
  <cp:revision>34</cp:revision>
  <dcterms:created xsi:type="dcterms:W3CDTF">2015-07-07T20:02:11Z</dcterms:created>
  <dcterms:modified xsi:type="dcterms:W3CDTF">2015-10-15T15:18:55Z</dcterms:modified>
</cp:coreProperties>
</file>