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32"/>
  </p:notesMasterIdLst>
  <p:handoutMasterIdLst>
    <p:handoutMasterId r:id="rId33"/>
  </p:handoutMasterIdLst>
  <p:sldIdLst>
    <p:sldId id="256" r:id="rId2"/>
    <p:sldId id="310" r:id="rId3"/>
    <p:sldId id="311" r:id="rId4"/>
    <p:sldId id="290" r:id="rId5"/>
    <p:sldId id="287" r:id="rId6"/>
    <p:sldId id="313" r:id="rId7"/>
    <p:sldId id="288" r:id="rId8"/>
    <p:sldId id="289" r:id="rId9"/>
    <p:sldId id="291" r:id="rId10"/>
    <p:sldId id="293" r:id="rId11"/>
    <p:sldId id="294" r:id="rId12"/>
    <p:sldId id="283" r:id="rId13"/>
    <p:sldId id="284" r:id="rId14"/>
    <p:sldId id="295" r:id="rId15"/>
    <p:sldId id="297" r:id="rId16"/>
    <p:sldId id="298" r:id="rId17"/>
    <p:sldId id="302" r:id="rId18"/>
    <p:sldId id="300" r:id="rId19"/>
    <p:sldId id="299" r:id="rId20"/>
    <p:sldId id="314" r:id="rId21"/>
    <p:sldId id="301" r:id="rId22"/>
    <p:sldId id="296" r:id="rId23"/>
    <p:sldId id="303" r:id="rId24"/>
    <p:sldId id="304" r:id="rId25"/>
    <p:sldId id="285" r:id="rId26"/>
    <p:sldId id="286" r:id="rId27"/>
    <p:sldId id="308" r:id="rId28"/>
    <p:sldId id="309" r:id="rId29"/>
    <p:sldId id="307" r:id="rId30"/>
    <p:sldId id="258" r:id="rId31"/>
  </p:sldIdLst>
  <p:sldSz cx="9144000" cy="6858000" type="screen4x3"/>
  <p:notesSz cx="7026275" cy="93122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52">
          <p15:clr>
            <a:srgbClr val="A4A3A4"/>
          </p15:clr>
        </p15:guide>
        <p15:guide id="2" orient="horz" pos="1155">
          <p15:clr>
            <a:srgbClr val="A4A3A4"/>
          </p15:clr>
        </p15:guide>
        <p15:guide id="3" orient="horz" pos="627">
          <p15:clr>
            <a:srgbClr val="A4A3A4"/>
          </p15:clr>
        </p15:guide>
        <p15:guide id="4" orient="horz" pos="2957">
          <p15:clr>
            <a:srgbClr val="A4A3A4"/>
          </p15:clr>
        </p15:guide>
        <p15:guide id="5" orient="horz" pos="517">
          <p15:clr>
            <a:srgbClr val="A4A3A4"/>
          </p15:clr>
        </p15:guide>
        <p15:guide id="6" orient="horz" pos="963">
          <p15:clr>
            <a:srgbClr val="A4A3A4"/>
          </p15:clr>
        </p15:guide>
        <p15:guide id="7" pos="2880">
          <p15:clr>
            <a:srgbClr val="A4A3A4"/>
          </p15:clr>
        </p15:guide>
        <p15:guide id="8" pos="350">
          <p15:clr>
            <a:srgbClr val="A4A3A4"/>
          </p15:clr>
        </p15:guide>
        <p15:guide id="9" pos="2881">
          <p15:clr>
            <a:srgbClr val="A4A3A4"/>
          </p15:clr>
        </p15:guide>
        <p15:guide id="10" pos="5625">
          <p15:clr>
            <a:srgbClr val="A4A3A4"/>
          </p15:clr>
        </p15:guide>
        <p15:guide id="11" pos="530">
          <p15:clr>
            <a:srgbClr val="A4A3A4"/>
          </p15:clr>
        </p15:guide>
        <p15:guide id="12" pos="2882">
          <p15:clr>
            <a:srgbClr val="A4A3A4"/>
          </p15:clr>
        </p15:guide>
        <p15:guide id="13" pos="2878">
          <p15:clr>
            <a:srgbClr val="A4A3A4"/>
          </p15:clr>
        </p15:guide>
        <p15:guide id="14" pos="7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4" userDrawn="1">
          <p15:clr>
            <a:srgbClr val="A4A3A4"/>
          </p15:clr>
        </p15:guide>
        <p15:guide id="2" pos="221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A568D2"/>
    <a:srgbClr val="C198E0"/>
    <a:srgbClr val="C9A4E4"/>
    <a:srgbClr val="FFE285"/>
    <a:srgbClr val="EC9F14"/>
    <a:srgbClr val="FFC000"/>
    <a:srgbClr val="2D617B"/>
    <a:srgbClr val="377695"/>
    <a:srgbClr val="009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08" autoAdjust="0"/>
    <p:restoredTop sz="95071" autoAdjust="0"/>
  </p:normalViewPr>
  <p:slideViewPr>
    <p:cSldViewPr snapToGrid="0" showGuides="1">
      <p:cViewPr varScale="1">
        <p:scale>
          <a:sx n="129" d="100"/>
          <a:sy n="129" d="100"/>
        </p:scale>
        <p:origin x="750" y="120"/>
      </p:cViewPr>
      <p:guideLst>
        <p:guide orient="horz" pos="3652"/>
        <p:guide orient="horz" pos="1155"/>
        <p:guide orient="horz" pos="627"/>
        <p:guide orient="horz" pos="2957"/>
        <p:guide orient="horz" pos="517"/>
        <p:guide orient="horz" pos="963"/>
        <p:guide pos="2880"/>
        <p:guide pos="350"/>
        <p:guide pos="2881"/>
        <p:guide pos="5625"/>
        <p:guide pos="530"/>
        <p:guide pos="2882"/>
        <p:guide pos="2878"/>
        <p:guide pos="7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531"/>
    </p:cViewPr>
  </p:sorterViewPr>
  <p:notesViewPr>
    <p:cSldViewPr snapToGrid="0" showGuides="1">
      <p:cViewPr varScale="1">
        <p:scale>
          <a:sx n="64" d="100"/>
          <a:sy n="64" d="100"/>
        </p:scale>
        <p:origin x="3082" y="67"/>
      </p:cViewPr>
      <p:guideLst>
        <p:guide orient="horz" pos="2934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772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7" tIns="45264" rIns="90527" bIns="45264" numCol="1" anchor="t" anchorCtr="0" compatLnSpc="1">
            <a:prstTxWarp prst="textNoShape">
              <a:avLst/>
            </a:prstTxWarp>
          </a:bodyPr>
          <a:lstStyle>
            <a:lvl1pPr defTabSz="905667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907" y="0"/>
            <a:ext cx="3044772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7" tIns="45264" rIns="90527" bIns="45264" numCol="1" anchor="t" anchorCtr="0" compatLnSpc="1">
            <a:prstTxWarp prst="textNoShape">
              <a:avLst/>
            </a:prstTxWarp>
          </a:bodyPr>
          <a:lstStyle>
            <a:lvl1pPr algn="r" defTabSz="905667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5306"/>
            <a:ext cx="3044772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7" tIns="45264" rIns="90527" bIns="45264" numCol="1" anchor="b" anchorCtr="0" compatLnSpc="1">
            <a:prstTxWarp prst="textNoShape">
              <a:avLst/>
            </a:prstTxWarp>
          </a:bodyPr>
          <a:lstStyle>
            <a:lvl1pPr defTabSz="905667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8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907" y="8845306"/>
            <a:ext cx="3044772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27" tIns="45264" rIns="90527" bIns="45264" numCol="1" anchor="b" anchorCtr="0" compatLnSpc="1">
            <a:prstTxWarp prst="textNoShape">
              <a:avLst/>
            </a:prstTxWarp>
          </a:bodyPr>
          <a:lstStyle>
            <a:lvl1pPr algn="r" defTabSz="905667">
              <a:defRPr sz="1200" b="0"/>
            </a:lvl1pPr>
          </a:lstStyle>
          <a:p>
            <a:pPr>
              <a:defRPr/>
            </a:pPr>
            <a:fld id="{766CAE1B-5615-4A68-AA51-0E65D6B92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025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4772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1" rIns="93324" bIns="46661" numCol="1" anchor="t" anchorCtr="0" compatLnSpc="1">
            <a:prstTxWarp prst="textNoShape">
              <a:avLst/>
            </a:prstTxWarp>
          </a:bodyPr>
          <a:lstStyle>
            <a:lvl1pPr defTabSz="932774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907" y="0"/>
            <a:ext cx="3044772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1" rIns="93324" bIns="46661" numCol="1" anchor="t" anchorCtr="0" compatLnSpc="1">
            <a:prstTxWarp prst="textNoShape">
              <a:avLst/>
            </a:prstTxWarp>
          </a:bodyPr>
          <a:lstStyle>
            <a:lvl1pPr algn="r" defTabSz="932774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7450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554" y="4422654"/>
            <a:ext cx="5625168" cy="419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1" rIns="93324" bIns="46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5306"/>
            <a:ext cx="3044772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1" rIns="93324" bIns="46661" numCol="1" anchor="b" anchorCtr="0" compatLnSpc="1">
            <a:prstTxWarp prst="textNoShape">
              <a:avLst/>
            </a:prstTxWarp>
          </a:bodyPr>
          <a:lstStyle>
            <a:lvl1pPr defTabSz="932774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907" y="8845306"/>
            <a:ext cx="3044772" cy="4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1" rIns="93324" bIns="46661" numCol="1" anchor="b" anchorCtr="0" compatLnSpc="1">
            <a:prstTxWarp prst="textNoShape">
              <a:avLst/>
            </a:prstTxWarp>
          </a:bodyPr>
          <a:lstStyle>
            <a:lvl1pPr algn="r" defTabSz="932774">
              <a:defRPr sz="1200" b="0"/>
            </a:lvl1pPr>
          </a:lstStyle>
          <a:p>
            <a:pPr>
              <a:defRPr/>
            </a:pPr>
            <a:fld id="{98AAD77B-6F02-4F0C-BC5E-EDAB4C3CE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8566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9E64E-63AA-4EFA-96CE-289C9668E566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2093713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GUC or consultants</a:t>
            </a:r>
            <a:r>
              <a:rPr lang="en-US" baseline="0" dirty="0" smtClean="0"/>
              <a:t> not asked to weigh in.</a:t>
            </a:r>
            <a:endParaRPr lang="en-US" dirty="0" smtClean="0"/>
          </a:p>
          <a:p>
            <a:r>
              <a:rPr lang="en-US" dirty="0" smtClean="0"/>
              <a:t>Many folks around table discussing issue were not members of</a:t>
            </a:r>
            <a:r>
              <a:rPr lang="en-US" baseline="0" dirty="0" smtClean="0"/>
              <a:t> the original TAG (retirements, moved on to different positions,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AD77B-6F02-4F0C-BC5E-EDAB4C3CE4D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86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AD77B-6F02-4F0C-BC5E-EDAB4C3CE4D5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66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AD77B-6F02-4F0C-BC5E-EDAB4C3CE4D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452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AD77B-6F02-4F0C-BC5E-EDAB4C3CE4D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9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GUC planned</a:t>
            </a:r>
            <a:r>
              <a:rPr lang="en-US" baseline="0" dirty="0" smtClean="0"/>
              <a:t> well in advance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AD77B-6F02-4F0C-BC5E-EDAB4C3CE4D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4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Complicated model</a:t>
            </a:r>
          </a:p>
          <a:p>
            <a:r>
              <a:rPr lang="en-US" dirty="0" smtClean="0"/>
              <a:t>Lots</a:t>
            </a:r>
            <a:r>
              <a:rPr lang="en-US" baseline="0" dirty="0" smtClean="0"/>
              <a:t> of time and money</a:t>
            </a:r>
          </a:p>
          <a:p>
            <a:r>
              <a:rPr lang="en-US" baseline="0" dirty="0" smtClean="0"/>
              <a:t>&gt;&gt;&gt;&gt; changes to Flow Study per recommendation of TAG, &gt;&gt;&gt; $$$ of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AD77B-6F02-4F0C-BC5E-EDAB4C3CE4D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64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GUC planned</a:t>
            </a:r>
            <a:r>
              <a:rPr lang="en-US" baseline="0" dirty="0" smtClean="0"/>
              <a:t> well in advance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AD77B-6F02-4F0C-BC5E-EDAB4C3CE4D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598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that everyone else in the basin had their model paid for.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AD77B-6F02-4F0C-BC5E-EDAB4C3CE4D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58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 out that everyone else in the basin had their model paid for.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AD77B-6F02-4F0C-BC5E-EDAB4C3CE4D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31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HB 609 questions: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General</a:t>
            </a:r>
            <a:r>
              <a:rPr lang="en-US" baseline="0" dirty="0" smtClean="0"/>
              <a:t> process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Agency primacy (decision-making authority)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Preferred alternatives selection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IBT considerations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How will process conclusions be documented?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How will EFDC model approval be achieved?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AAD77B-6F02-4F0C-BC5E-EDAB4C3CE4D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33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ater-wave.jpg"/>
          <p:cNvPicPr>
            <a:picLocks noChangeAspect="1"/>
          </p:cNvPicPr>
          <p:nvPr userDrawn="1"/>
        </p:nvPicPr>
        <p:blipFill>
          <a:blip r:embed="rId2" cstate="print"/>
          <a:srcRect b="36364"/>
          <a:stretch>
            <a:fillRect/>
          </a:stretch>
        </p:blipFill>
        <p:spPr>
          <a:xfrm>
            <a:off x="0" y="4324350"/>
            <a:ext cx="9141084" cy="253365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 bwMode="auto">
          <a:xfrm>
            <a:off x="3175" y="2214324"/>
            <a:ext cx="9144000" cy="126274"/>
          </a:xfrm>
          <a:prstGeom prst="rect">
            <a:avLst/>
          </a:prstGeom>
          <a:solidFill>
            <a:srgbClr val="D4EF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3175" y="2080953"/>
            <a:ext cx="9144000" cy="126274"/>
          </a:xfrm>
          <a:prstGeom prst="rect">
            <a:avLst/>
          </a:prstGeom>
          <a:solidFill>
            <a:srgbClr val="0239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ab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auto">
          <a:xfrm>
            <a:off x="0" y="0"/>
            <a:ext cx="9144000" cy="1112203"/>
          </a:xfrm>
          <a:prstGeom prst="rect">
            <a:avLst/>
          </a:prstGeom>
          <a:solidFill>
            <a:srgbClr val="D4EF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 descr="water-wave.jp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 b="36364"/>
          <a:stretch>
            <a:fillRect/>
          </a:stretch>
        </p:blipFill>
        <p:spPr>
          <a:xfrm>
            <a:off x="0" y="4324350"/>
            <a:ext cx="9141084" cy="25336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501" y="1637731"/>
            <a:ext cx="8024884" cy="4585648"/>
          </a:xfrm>
          <a:effectLst/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Box 64"/>
          <p:cNvSpPr txBox="1">
            <a:spLocks noChangeArrowheads="1"/>
          </p:cNvSpPr>
          <p:nvPr userDrawn="1"/>
        </p:nvSpPr>
        <p:spPr bwMode="auto">
          <a:xfrm rot="16200000">
            <a:off x="-393599" y="6330666"/>
            <a:ext cx="9541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b="0" dirty="0" smtClean="0">
                <a:solidFill>
                  <a:schemeClr val="bg1"/>
                </a:solidFill>
              </a:rPr>
              <a:t>NC AWWA WEA </a:t>
            </a:r>
            <a:r>
              <a:rPr lang="en-US" sz="600" b="0" baseline="0" dirty="0" smtClean="0">
                <a:solidFill>
                  <a:schemeClr val="bg1"/>
                </a:solidFill>
              </a:rPr>
              <a:t>2011</a:t>
            </a:r>
            <a:endParaRPr lang="en-US" sz="600" b="0" dirty="0">
              <a:solidFill>
                <a:schemeClr val="bg1"/>
              </a:solidFill>
            </a:endParaRPr>
          </a:p>
        </p:txBody>
      </p:sp>
      <p:sp>
        <p:nvSpPr>
          <p:cNvPr id="20" name="AutoShape 70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5021921" y="345440"/>
            <a:ext cx="1234440" cy="766763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House Bill 1743</a:t>
            </a:r>
          </a:p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Ecological</a:t>
            </a:r>
          </a:p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Flow</a:t>
            </a:r>
          </a:p>
        </p:txBody>
      </p:sp>
      <p:sp>
        <p:nvSpPr>
          <p:cNvPr id="21" name="AutoShape 71"/>
          <p:cNvSpPr>
            <a:spLocks noChangeArrowheads="1"/>
          </p:cNvSpPr>
          <p:nvPr userDrawn="1"/>
        </p:nvSpPr>
        <p:spPr bwMode="auto">
          <a:xfrm>
            <a:off x="7728545" y="345440"/>
            <a:ext cx="1234440" cy="771525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Summary</a:t>
            </a:r>
            <a:endParaRPr lang="en-US" sz="1600" baseline="20000" dirty="0">
              <a:solidFill>
                <a:schemeClr val="bg1"/>
              </a:solidFill>
            </a:endParaRPr>
          </a:p>
        </p:txBody>
      </p:sp>
      <p:sp>
        <p:nvSpPr>
          <p:cNvPr id="22" name="AutoShape 69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6375233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House Bill </a:t>
            </a:r>
          </a:p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609 Process</a:t>
            </a:r>
          </a:p>
        </p:txBody>
      </p:sp>
      <p:sp>
        <p:nvSpPr>
          <p:cNvPr id="23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3668609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Tar River</a:t>
            </a:r>
          </a:p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Flow Study</a:t>
            </a:r>
            <a:endParaRPr lang="en-US" sz="1600" baseline="20000" dirty="0">
              <a:solidFill>
                <a:schemeClr val="bg1"/>
              </a:solidFill>
            </a:endParaRPr>
          </a:p>
        </p:txBody>
      </p:sp>
      <p:sp>
        <p:nvSpPr>
          <p:cNvPr id="24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2315297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Interbasin</a:t>
            </a:r>
          </a:p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Transfer</a:t>
            </a:r>
          </a:p>
        </p:txBody>
      </p:sp>
      <p:sp>
        <p:nvSpPr>
          <p:cNvPr id="25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961985" y="339796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2916" y="1028901"/>
            <a:ext cx="9144000" cy="126274"/>
          </a:xfrm>
          <a:prstGeom prst="rect">
            <a:avLst/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endParaRPr lang="en-US" sz="1600" baseline="2000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024884" cy="4585648"/>
          </a:xfrm>
          <a:effectLst/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0" y="0"/>
            <a:ext cx="9144000" cy="1112203"/>
          </a:xfrm>
          <a:prstGeom prst="rect">
            <a:avLst/>
          </a:prstGeom>
          <a:solidFill>
            <a:srgbClr val="D4EF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 descr="water-wave.jp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 b="36364"/>
          <a:stretch>
            <a:fillRect/>
          </a:stretch>
        </p:blipFill>
        <p:spPr>
          <a:xfrm>
            <a:off x="0" y="4324350"/>
            <a:ext cx="9141084" cy="2533650"/>
          </a:xfrm>
          <a:prstGeom prst="rect">
            <a:avLst/>
          </a:prstGeom>
        </p:spPr>
      </p:pic>
      <p:sp>
        <p:nvSpPr>
          <p:cNvPr id="13" name="AutoShape 70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5021921" y="345440"/>
            <a:ext cx="1234440" cy="766763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House Bill 1743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Ecological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Flow</a:t>
            </a:r>
          </a:p>
        </p:txBody>
      </p:sp>
      <p:sp>
        <p:nvSpPr>
          <p:cNvPr id="15" name="AutoShape 71"/>
          <p:cNvSpPr>
            <a:spLocks noChangeArrowheads="1"/>
          </p:cNvSpPr>
          <p:nvPr userDrawn="1"/>
        </p:nvSpPr>
        <p:spPr bwMode="auto">
          <a:xfrm>
            <a:off x="7728545" y="345440"/>
            <a:ext cx="1234440" cy="771525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Summary</a:t>
            </a:r>
            <a:endParaRPr lang="en-US" sz="1600" baseline="20000" dirty="0">
              <a:solidFill>
                <a:srgbClr val="395B93"/>
              </a:solidFill>
            </a:endParaRPr>
          </a:p>
        </p:txBody>
      </p:sp>
      <p:sp>
        <p:nvSpPr>
          <p:cNvPr id="16" name="AutoShape 69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6375233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House Bill 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609 Process</a:t>
            </a:r>
          </a:p>
        </p:txBody>
      </p:sp>
      <p:sp>
        <p:nvSpPr>
          <p:cNvPr id="17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3668609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Tar River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Flow Study</a:t>
            </a:r>
            <a:endParaRPr lang="en-US" sz="1600" baseline="20000" dirty="0">
              <a:solidFill>
                <a:srgbClr val="395B93"/>
              </a:solidFill>
            </a:endParaRPr>
          </a:p>
        </p:txBody>
      </p:sp>
      <p:sp>
        <p:nvSpPr>
          <p:cNvPr id="26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2315297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Interbasin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Transfer</a:t>
            </a:r>
          </a:p>
        </p:txBody>
      </p:sp>
      <p:sp>
        <p:nvSpPr>
          <p:cNvPr id="27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961985" y="339796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2" name="Text Box 64"/>
          <p:cNvSpPr txBox="1">
            <a:spLocks noChangeArrowheads="1"/>
          </p:cNvSpPr>
          <p:nvPr userDrawn="1"/>
        </p:nvSpPr>
        <p:spPr bwMode="auto">
          <a:xfrm rot="16200000">
            <a:off x="-393599" y="6330666"/>
            <a:ext cx="9541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b="0" dirty="0" smtClean="0">
                <a:solidFill>
                  <a:schemeClr val="bg1"/>
                </a:solidFill>
              </a:rPr>
              <a:t>NC AWWA WEA </a:t>
            </a:r>
            <a:r>
              <a:rPr lang="en-US" sz="600" b="0" baseline="0" dirty="0" smtClean="0">
                <a:solidFill>
                  <a:schemeClr val="bg1"/>
                </a:solidFill>
              </a:rPr>
              <a:t>2011</a:t>
            </a:r>
            <a:endParaRPr lang="en-US" sz="600" b="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2916" y="1028901"/>
            <a:ext cx="9144000" cy="126274"/>
          </a:xfrm>
          <a:prstGeom prst="rect">
            <a:avLst/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endParaRPr lang="en-US" sz="1600" baseline="2000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71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ater-wave.jp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 b="36364"/>
          <a:stretch>
            <a:fillRect/>
          </a:stretch>
        </p:blipFill>
        <p:spPr>
          <a:xfrm>
            <a:off x="0" y="4324350"/>
            <a:ext cx="9141084" cy="253365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auto">
          <a:xfrm>
            <a:off x="0" y="0"/>
            <a:ext cx="9144000" cy="1112203"/>
          </a:xfrm>
          <a:prstGeom prst="rect">
            <a:avLst/>
          </a:prstGeom>
          <a:solidFill>
            <a:srgbClr val="D4EF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Box 64"/>
          <p:cNvSpPr txBox="1">
            <a:spLocks noChangeArrowheads="1"/>
          </p:cNvSpPr>
          <p:nvPr userDrawn="1"/>
        </p:nvSpPr>
        <p:spPr bwMode="auto">
          <a:xfrm rot="16200000">
            <a:off x="-393599" y="6330666"/>
            <a:ext cx="9541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b="0" dirty="0" smtClean="0">
                <a:solidFill>
                  <a:schemeClr val="bg1"/>
                </a:solidFill>
              </a:rPr>
              <a:t>NC AWWA WEA </a:t>
            </a:r>
            <a:r>
              <a:rPr lang="en-US" sz="600" b="0" baseline="0" dirty="0" smtClean="0">
                <a:solidFill>
                  <a:schemeClr val="bg1"/>
                </a:solidFill>
              </a:rPr>
              <a:t>2011</a:t>
            </a:r>
            <a:endParaRPr lang="en-US" sz="600" b="0" dirty="0">
              <a:solidFill>
                <a:schemeClr val="bg1"/>
              </a:solidFill>
            </a:endParaRPr>
          </a:p>
        </p:txBody>
      </p:sp>
      <p:sp>
        <p:nvSpPr>
          <p:cNvPr id="13" name="AutoShape 70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5021921" y="345440"/>
            <a:ext cx="1234440" cy="766763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House Bill 1743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Ecological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Flow</a:t>
            </a:r>
          </a:p>
        </p:txBody>
      </p:sp>
      <p:sp>
        <p:nvSpPr>
          <p:cNvPr id="15" name="AutoShape 71"/>
          <p:cNvSpPr>
            <a:spLocks noChangeArrowheads="1"/>
          </p:cNvSpPr>
          <p:nvPr userDrawn="1"/>
        </p:nvSpPr>
        <p:spPr bwMode="auto">
          <a:xfrm>
            <a:off x="7728545" y="345440"/>
            <a:ext cx="1234440" cy="771525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Summary</a:t>
            </a:r>
            <a:endParaRPr lang="en-US" sz="1600" baseline="20000" dirty="0">
              <a:solidFill>
                <a:srgbClr val="395B93"/>
              </a:solidFill>
            </a:endParaRPr>
          </a:p>
        </p:txBody>
      </p:sp>
      <p:sp>
        <p:nvSpPr>
          <p:cNvPr id="16" name="AutoShape 69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6375233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House Bill 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609 Process</a:t>
            </a:r>
          </a:p>
        </p:txBody>
      </p:sp>
      <p:sp>
        <p:nvSpPr>
          <p:cNvPr id="17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3668609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Tar River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Flow Study</a:t>
            </a:r>
            <a:endParaRPr lang="en-US" sz="1600" baseline="20000" dirty="0">
              <a:solidFill>
                <a:srgbClr val="395B93"/>
              </a:solidFill>
            </a:endParaRPr>
          </a:p>
        </p:txBody>
      </p:sp>
      <p:sp>
        <p:nvSpPr>
          <p:cNvPr id="26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2315297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Interbasin</a:t>
            </a:r>
          </a:p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Transfer</a:t>
            </a:r>
          </a:p>
        </p:txBody>
      </p:sp>
      <p:sp>
        <p:nvSpPr>
          <p:cNvPr id="27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961985" y="339796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Introduction</a:t>
            </a: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2916" y="1028901"/>
            <a:ext cx="9144000" cy="126274"/>
          </a:xfrm>
          <a:prstGeom prst="rect">
            <a:avLst/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endParaRPr lang="en-US" sz="1600" baseline="20000" smtClean="0">
              <a:solidFill>
                <a:schemeClr val="bg1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024884" cy="4585648"/>
          </a:xfrm>
          <a:effectLst/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477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 bwMode="auto">
          <a:xfrm>
            <a:off x="0" y="0"/>
            <a:ext cx="9144000" cy="1112203"/>
          </a:xfrm>
          <a:prstGeom prst="rect">
            <a:avLst/>
          </a:prstGeom>
          <a:solidFill>
            <a:srgbClr val="D4EF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4" name="Picture 13" descr="water-wave.jp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 b="36364"/>
          <a:stretch>
            <a:fillRect/>
          </a:stretch>
        </p:blipFill>
        <p:spPr>
          <a:xfrm>
            <a:off x="0" y="4324350"/>
            <a:ext cx="9141084" cy="2533650"/>
          </a:xfrm>
          <a:prstGeom prst="rect">
            <a:avLst/>
          </a:prstGeom>
        </p:spPr>
      </p:pic>
      <p:sp>
        <p:nvSpPr>
          <p:cNvPr id="12" name="Text Box 64"/>
          <p:cNvSpPr txBox="1">
            <a:spLocks noChangeArrowheads="1"/>
          </p:cNvSpPr>
          <p:nvPr userDrawn="1"/>
        </p:nvSpPr>
        <p:spPr bwMode="auto">
          <a:xfrm rot="16200000">
            <a:off x="-393599" y="6330666"/>
            <a:ext cx="9541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b="0" dirty="0" smtClean="0">
                <a:solidFill>
                  <a:schemeClr val="bg1"/>
                </a:solidFill>
              </a:rPr>
              <a:t>NC AWWA WEA </a:t>
            </a:r>
            <a:r>
              <a:rPr lang="en-US" sz="600" b="0" baseline="0" dirty="0" smtClean="0">
                <a:solidFill>
                  <a:schemeClr val="bg1"/>
                </a:solidFill>
              </a:rPr>
              <a:t>2011</a:t>
            </a:r>
            <a:endParaRPr lang="en-US" sz="600" b="0" dirty="0">
              <a:solidFill>
                <a:schemeClr val="bg1"/>
              </a:solidFill>
            </a:endParaRPr>
          </a:p>
        </p:txBody>
      </p:sp>
      <p:sp>
        <p:nvSpPr>
          <p:cNvPr id="20" name="AutoShape 70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5021921" y="345440"/>
            <a:ext cx="1234440" cy="766763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House Bill 1743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Ecological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Flow</a:t>
            </a:r>
          </a:p>
        </p:txBody>
      </p:sp>
      <p:sp>
        <p:nvSpPr>
          <p:cNvPr id="21" name="AutoShape 71"/>
          <p:cNvSpPr>
            <a:spLocks noChangeArrowheads="1"/>
          </p:cNvSpPr>
          <p:nvPr userDrawn="1"/>
        </p:nvSpPr>
        <p:spPr bwMode="auto">
          <a:xfrm>
            <a:off x="7728545" y="345440"/>
            <a:ext cx="1234440" cy="771525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Summary</a:t>
            </a:r>
            <a:endParaRPr lang="en-US" sz="1600" baseline="20000" dirty="0">
              <a:solidFill>
                <a:srgbClr val="395B93"/>
              </a:solidFill>
            </a:endParaRPr>
          </a:p>
        </p:txBody>
      </p:sp>
      <p:sp>
        <p:nvSpPr>
          <p:cNvPr id="22" name="AutoShape 69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6375233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House Bill 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609 Process</a:t>
            </a:r>
          </a:p>
        </p:txBody>
      </p:sp>
      <p:sp>
        <p:nvSpPr>
          <p:cNvPr id="23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3668609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Tar River</a:t>
            </a:r>
          </a:p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Flow Study</a:t>
            </a:r>
            <a:endParaRPr lang="en-US" sz="1600" baseline="20000" dirty="0">
              <a:solidFill>
                <a:schemeClr val="bg1"/>
              </a:solidFill>
            </a:endParaRPr>
          </a:p>
        </p:txBody>
      </p:sp>
      <p:sp>
        <p:nvSpPr>
          <p:cNvPr id="24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2315297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Interbasin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Transfer</a:t>
            </a:r>
          </a:p>
        </p:txBody>
      </p:sp>
      <p:sp>
        <p:nvSpPr>
          <p:cNvPr id="25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961985" y="339796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Introduction</a:t>
            </a: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2916" y="1028901"/>
            <a:ext cx="9144000" cy="126274"/>
          </a:xfrm>
          <a:prstGeom prst="rect">
            <a:avLst/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endParaRPr lang="en-US" sz="1600" baseline="20000" smtClean="0">
              <a:solidFill>
                <a:schemeClr val="bg1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024884" cy="4585648"/>
          </a:xfrm>
          <a:effectLst/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566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ater-wave.jp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 b="36364"/>
          <a:stretch>
            <a:fillRect/>
          </a:stretch>
        </p:blipFill>
        <p:spPr>
          <a:xfrm>
            <a:off x="0" y="4324350"/>
            <a:ext cx="9141084" cy="253365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auto">
          <a:xfrm>
            <a:off x="0" y="0"/>
            <a:ext cx="9144000" cy="1112203"/>
          </a:xfrm>
          <a:prstGeom prst="rect">
            <a:avLst/>
          </a:prstGeom>
          <a:solidFill>
            <a:srgbClr val="D4EF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Box 64"/>
          <p:cNvSpPr txBox="1">
            <a:spLocks noChangeArrowheads="1"/>
          </p:cNvSpPr>
          <p:nvPr userDrawn="1"/>
        </p:nvSpPr>
        <p:spPr bwMode="auto">
          <a:xfrm rot="16200000">
            <a:off x="-393599" y="6330666"/>
            <a:ext cx="9541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b="0" dirty="0" smtClean="0">
                <a:solidFill>
                  <a:schemeClr val="bg1"/>
                </a:solidFill>
              </a:rPr>
              <a:t>NC AWWA WEA </a:t>
            </a:r>
            <a:r>
              <a:rPr lang="en-US" sz="600" b="0" baseline="0" dirty="0" smtClean="0">
                <a:solidFill>
                  <a:schemeClr val="bg1"/>
                </a:solidFill>
              </a:rPr>
              <a:t>2011</a:t>
            </a:r>
            <a:endParaRPr lang="en-US" sz="600" b="0" dirty="0">
              <a:solidFill>
                <a:schemeClr val="bg1"/>
              </a:solidFill>
            </a:endParaRPr>
          </a:p>
        </p:txBody>
      </p:sp>
      <p:sp>
        <p:nvSpPr>
          <p:cNvPr id="20" name="AutoShape 70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5021921" y="345440"/>
            <a:ext cx="1234440" cy="766763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House Bill 1743</a:t>
            </a:r>
          </a:p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Ecological</a:t>
            </a:r>
          </a:p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Flow</a:t>
            </a:r>
          </a:p>
        </p:txBody>
      </p:sp>
      <p:sp>
        <p:nvSpPr>
          <p:cNvPr id="21" name="AutoShape 71"/>
          <p:cNvSpPr>
            <a:spLocks noChangeArrowheads="1"/>
          </p:cNvSpPr>
          <p:nvPr userDrawn="1"/>
        </p:nvSpPr>
        <p:spPr bwMode="auto">
          <a:xfrm>
            <a:off x="7728545" y="345440"/>
            <a:ext cx="1234440" cy="771525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Summary</a:t>
            </a:r>
            <a:endParaRPr lang="en-US" sz="1600" baseline="20000" dirty="0">
              <a:solidFill>
                <a:srgbClr val="395B93"/>
              </a:solidFill>
            </a:endParaRPr>
          </a:p>
        </p:txBody>
      </p:sp>
      <p:sp>
        <p:nvSpPr>
          <p:cNvPr id="22" name="AutoShape 69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6375233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House Bill 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609 Process</a:t>
            </a:r>
          </a:p>
        </p:txBody>
      </p:sp>
      <p:sp>
        <p:nvSpPr>
          <p:cNvPr id="23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3668609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Tar River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Flow Study</a:t>
            </a:r>
            <a:endParaRPr lang="en-US" sz="1600" baseline="20000" dirty="0">
              <a:solidFill>
                <a:srgbClr val="395B93"/>
              </a:solidFill>
            </a:endParaRPr>
          </a:p>
        </p:txBody>
      </p:sp>
      <p:sp>
        <p:nvSpPr>
          <p:cNvPr id="24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2315297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Interbasin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Transfer</a:t>
            </a:r>
          </a:p>
        </p:txBody>
      </p:sp>
      <p:sp>
        <p:nvSpPr>
          <p:cNvPr id="25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961985" y="339796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Introduction</a:t>
            </a: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2916" y="1028901"/>
            <a:ext cx="9144000" cy="126274"/>
          </a:xfrm>
          <a:prstGeom prst="rect">
            <a:avLst/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endParaRPr lang="en-US" sz="1600" baseline="20000" smtClean="0">
              <a:solidFill>
                <a:schemeClr val="bg1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024884" cy="4585648"/>
          </a:xfrm>
          <a:effectLst/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063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ater-wave.jp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 b="36364"/>
          <a:stretch>
            <a:fillRect/>
          </a:stretch>
        </p:blipFill>
        <p:spPr>
          <a:xfrm>
            <a:off x="0" y="4324350"/>
            <a:ext cx="9141084" cy="253365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auto">
          <a:xfrm>
            <a:off x="0" y="0"/>
            <a:ext cx="9144000" cy="1112203"/>
          </a:xfrm>
          <a:prstGeom prst="rect">
            <a:avLst/>
          </a:prstGeom>
          <a:solidFill>
            <a:srgbClr val="D4EF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Box 64"/>
          <p:cNvSpPr txBox="1">
            <a:spLocks noChangeArrowheads="1"/>
          </p:cNvSpPr>
          <p:nvPr userDrawn="1"/>
        </p:nvSpPr>
        <p:spPr bwMode="auto">
          <a:xfrm rot="16200000">
            <a:off x="-393599" y="6330666"/>
            <a:ext cx="9541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b="0" dirty="0" smtClean="0">
                <a:solidFill>
                  <a:schemeClr val="bg1"/>
                </a:solidFill>
              </a:rPr>
              <a:t>NC AWWA WEA </a:t>
            </a:r>
            <a:r>
              <a:rPr lang="en-US" sz="600" b="0" baseline="0" dirty="0" smtClean="0">
                <a:solidFill>
                  <a:schemeClr val="bg1"/>
                </a:solidFill>
              </a:rPr>
              <a:t>2011</a:t>
            </a:r>
            <a:endParaRPr lang="en-US" sz="600" b="0" dirty="0">
              <a:solidFill>
                <a:schemeClr val="bg1"/>
              </a:solidFill>
            </a:endParaRPr>
          </a:p>
        </p:txBody>
      </p:sp>
      <p:sp>
        <p:nvSpPr>
          <p:cNvPr id="20" name="AutoShape 70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5021921" y="345440"/>
            <a:ext cx="1234440" cy="766763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House Bill 1743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Ecological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Flow</a:t>
            </a:r>
          </a:p>
        </p:txBody>
      </p:sp>
      <p:sp>
        <p:nvSpPr>
          <p:cNvPr id="21" name="AutoShape 71"/>
          <p:cNvSpPr>
            <a:spLocks noChangeArrowheads="1"/>
          </p:cNvSpPr>
          <p:nvPr userDrawn="1"/>
        </p:nvSpPr>
        <p:spPr bwMode="auto">
          <a:xfrm>
            <a:off x="7728545" y="345440"/>
            <a:ext cx="1234440" cy="771525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Summary</a:t>
            </a:r>
            <a:endParaRPr lang="en-US" sz="1600" baseline="20000" dirty="0">
              <a:solidFill>
                <a:srgbClr val="395B93"/>
              </a:solidFill>
            </a:endParaRPr>
          </a:p>
        </p:txBody>
      </p:sp>
      <p:sp>
        <p:nvSpPr>
          <p:cNvPr id="22" name="AutoShape 69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6375233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House Bill </a:t>
            </a:r>
          </a:p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609 Process</a:t>
            </a:r>
          </a:p>
        </p:txBody>
      </p:sp>
      <p:sp>
        <p:nvSpPr>
          <p:cNvPr id="23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3668609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Tar River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Flow Study</a:t>
            </a:r>
            <a:endParaRPr lang="en-US" sz="1600" baseline="20000" dirty="0">
              <a:solidFill>
                <a:srgbClr val="395B93"/>
              </a:solidFill>
            </a:endParaRPr>
          </a:p>
        </p:txBody>
      </p:sp>
      <p:sp>
        <p:nvSpPr>
          <p:cNvPr id="24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2315297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Interbasin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Transfer</a:t>
            </a:r>
          </a:p>
        </p:txBody>
      </p:sp>
      <p:sp>
        <p:nvSpPr>
          <p:cNvPr id="25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961985" y="339796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Introduction</a:t>
            </a: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2916" y="1028901"/>
            <a:ext cx="9144000" cy="126274"/>
          </a:xfrm>
          <a:prstGeom prst="rect">
            <a:avLst/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endParaRPr lang="en-US" sz="1600" baseline="20000" smtClean="0">
              <a:solidFill>
                <a:schemeClr val="bg1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024884" cy="4585648"/>
          </a:xfrm>
          <a:effectLst/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491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ater-wave.jpg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</a:blip>
          <a:srcRect b="36364"/>
          <a:stretch>
            <a:fillRect/>
          </a:stretch>
        </p:blipFill>
        <p:spPr>
          <a:xfrm>
            <a:off x="0" y="4324350"/>
            <a:ext cx="9141084" cy="253365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 bwMode="auto">
          <a:xfrm>
            <a:off x="0" y="0"/>
            <a:ext cx="9144000" cy="1112203"/>
          </a:xfrm>
          <a:prstGeom prst="rect">
            <a:avLst/>
          </a:prstGeom>
          <a:solidFill>
            <a:srgbClr val="D4EF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 Box 64"/>
          <p:cNvSpPr txBox="1">
            <a:spLocks noChangeArrowheads="1"/>
          </p:cNvSpPr>
          <p:nvPr userDrawn="1"/>
        </p:nvSpPr>
        <p:spPr bwMode="auto">
          <a:xfrm rot="16200000">
            <a:off x="-393599" y="6330666"/>
            <a:ext cx="9541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b="0" dirty="0" smtClean="0">
                <a:solidFill>
                  <a:schemeClr val="bg1"/>
                </a:solidFill>
              </a:rPr>
              <a:t>NC AWWA WEA </a:t>
            </a:r>
            <a:r>
              <a:rPr lang="en-US" sz="600" b="0" baseline="0" dirty="0" smtClean="0">
                <a:solidFill>
                  <a:schemeClr val="bg1"/>
                </a:solidFill>
              </a:rPr>
              <a:t>2011</a:t>
            </a:r>
            <a:endParaRPr lang="en-US" sz="600" b="0" dirty="0">
              <a:solidFill>
                <a:schemeClr val="bg1"/>
              </a:solidFill>
            </a:endParaRPr>
          </a:p>
        </p:txBody>
      </p:sp>
      <p:sp>
        <p:nvSpPr>
          <p:cNvPr id="20" name="AutoShape 70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5021921" y="345440"/>
            <a:ext cx="1234440" cy="766763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House Bill 1743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Ecological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Flow</a:t>
            </a:r>
          </a:p>
        </p:txBody>
      </p:sp>
      <p:sp>
        <p:nvSpPr>
          <p:cNvPr id="21" name="AutoShape 71"/>
          <p:cNvSpPr>
            <a:spLocks noChangeArrowheads="1"/>
          </p:cNvSpPr>
          <p:nvPr userDrawn="1"/>
        </p:nvSpPr>
        <p:spPr bwMode="auto">
          <a:xfrm>
            <a:off x="7728545" y="345440"/>
            <a:ext cx="1234440" cy="771525"/>
          </a:xfrm>
          <a:prstGeom prst="roundRect">
            <a:avLst>
              <a:gd name="adj" fmla="val 36806"/>
            </a:avLst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r>
              <a:rPr lang="en-US" sz="1600" baseline="20000" dirty="0" smtClean="0">
                <a:solidFill>
                  <a:schemeClr val="bg1"/>
                </a:solidFill>
              </a:rPr>
              <a:t>Summary</a:t>
            </a:r>
            <a:endParaRPr lang="en-US" sz="1600" baseline="20000" dirty="0">
              <a:solidFill>
                <a:schemeClr val="bg1"/>
              </a:solidFill>
            </a:endParaRPr>
          </a:p>
        </p:txBody>
      </p:sp>
      <p:sp>
        <p:nvSpPr>
          <p:cNvPr id="22" name="AutoShape 69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6375233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House Bill 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609 Process</a:t>
            </a:r>
          </a:p>
        </p:txBody>
      </p:sp>
      <p:sp>
        <p:nvSpPr>
          <p:cNvPr id="23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3668609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Tar River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Flow Study</a:t>
            </a:r>
            <a:endParaRPr lang="en-US" sz="1600" baseline="20000" dirty="0">
              <a:solidFill>
                <a:srgbClr val="395B93"/>
              </a:solidFill>
            </a:endParaRPr>
          </a:p>
        </p:txBody>
      </p:sp>
      <p:sp>
        <p:nvSpPr>
          <p:cNvPr id="24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2315297" y="345440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Interbasin</a:t>
            </a:r>
          </a:p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Transfer</a:t>
            </a:r>
          </a:p>
        </p:txBody>
      </p:sp>
      <p:sp>
        <p:nvSpPr>
          <p:cNvPr id="25" name="AutoShape 72">
            <a:hlinkClick r:id="" action="ppaction://noaction"/>
          </p:cNvPr>
          <p:cNvSpPr>
            <a:spLocks noChangeArrowheads="1"/>
          </p:cNvSpPr>
          <p:nvPr userDrawn="1"/>
        </p:nvSpPr>
        <p:spPr bwMode="auto">
          <a:xfrm>
            <a:off x="961985" y="339796"/>
            <a:ext cx="1234440" cy="768096"/>
          </a:xfrm>
          <a:prstGeom prst="roundRect">
            <a:avLst>
              <a:gd name="adj" fmla="val 36806"/>
            </a:avLst>
          </a:prstGeom>
          <a:solidFill>
            <a:srgbClr val="59B6D3"/>
          </a:solidFill>
          <a:ln w="9525">
            <a:noFill/>
            <a:round/>
            <a:headEnd/>
            <a:tailEnd/>
          </a:ln>
          <a:effectLst>
            <a:prstShdw prst="shdw17" dist="40161" dir="1106097">
              <a:srgbClr val="2C89A6"/>
            </a:prstShdw>
          </a:effectLst>
        </p:spPr>
        <p:txBody>
          <a:bodyPr wrap="none" anchor="ctr"/>
          <a:lstStyle/>
          <a:p>
            <a:pPr lvl="0" algn="ctr"/>
            <a:r>
              <a:rPr lang="en-US" sz="1600" baseline="20000" dirty="0" smtClean="0">
                <a:solidFill>
                  <a:srgbClr val="395B93"/>
                </a:solidFill>
              </a:rPr>
              <a:t>Introduction</a:t>
            </a:r>
          </a:p>
        </p:txBody>
      </p:sp>
      <p:sp>
        <p:nvSpPr>
          <p:cNvPr id="10" name="Rectangle 9"/>
          <p:cNvSpPr/>
          <p:nvPr userDrawn="1"/>
        </p:nvSpPr>
        <p:spPr bwMode="auto">
          <a:xfrm>
            <a:off x="-2916" y="1028901"/>
            <a:ext cx="9144000" cy="126274"/>
          </a:xfrm>
          <a:prstGeom prst="rect">
            <a:avLst/>
          </a:prstGeom>
          <a:solidFill>
            <a:srgbClr val="1F497D"/>
          </a:solidFill>
          <a:ln w="9525">
            <a:noFill/>
            <a:round/>
            <a:headEnd/>
            <a:tailEnd/>
          </a:ln>
          <a:effectLst>
            <a:prstShdw prst="shdw17" dist="40161" dir="1106097">
              <a:schemeClr val="tx2">
                <a:lumMod val="75000"/>
              </a:schemeClr>
            </a:prstShdw>
          </a:effectLst>
        </p:spPr>
        <p:txBody>
          <a:bodyPr wrap="none" anchor="ctr"/>
          <a:lstStyle/>
          <a:p>
            <a:pPr lvl="0" algn="ctr" eaLnBrk="0" hangingPunct="0"/>
            <a:endParaRPr lang="en-US" sz="1600" baseline="20000" smtClean="0">
              <a:solidFill>
                <a:schemeClr val="bg1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463040"/>
            <a:ext cx="8024884" cy="4585648"/>
          </a:xfrm>
          <a:effectLst/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4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707" y="822574"/>
            <a:ext cx="5099916" cy="519113"/>
          </a:xfrm>
          <a:effectLst/>
        </p:spPr>
        <p:txBody>
          <a:bodyPr/>
          <a:lstStyle>
            <a:lvl1pPr algn="r">
              <a:defRPr>
                <a:solidFill>
                  <a:srgbClr val="0065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Box 64"/>
          <p:cNvSpPr txBox="1">
            <a:spLocks noChangeArrowheads="1"/>
          </p:cNvSpPr>
          <p:nvPr userDrawn="1"/>
        </p:nvSpPr>
        <p:spPr bwMode="auto">
          <a:xfrm rot="16200000">
            <a:off x="-266557" y="6374556"/>
            <a:ext cx="75854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b="0" dirty="0" smtClean="0">
                <a:solidFill>
                  <a:schemeClr val="bg1"/>
                </a:solidFill>
              </a:rPr>
              <a:t>Water</a:t>
            </a:r>
            <a:r>
              <a:rPr lang="en-US" sz="600" b="0" baseline="0" dirty="0" smtClean="0">
                <a:solidFill>
                  <a:schemeClr val="bg1"/>
                </a:solidFill>
              </a:rPr>
              <a:t> JAM 2011</a:t>
            </a:r>
            <a:endParaRPr lang="en-US" sz="600" b="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3175" y="1604792"/>
            <a:ext cx="9144000" cy="126274"/>
          </a:xfrm>
          <a:prstGeom prst="rect">
            <a:avLst/>
          </a:prstGeom>
          <a:solidFill>
            <a:srgbClr val="D4EFF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3175" y="1471421"/>
            <a:ext cx="9144000" cy="126274"/>
          </a:xfrm>
          <a:prstGeom prst="rect">
            <a:avLst/>
          </a:prstGeom>
          <a:solidFill>
            <a:srgbClr val="02395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8525" y="317500"/>
            <a:ext cx="71358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1713" y="1254125"/>
            <a:ext cx="79216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Text Box 64"/>
          <p:cNvSpPr txBox="1">
            <a:spLocks noChangeArrowheads="1"/>
          </p:cNvSpPr>
          <p:nvPr userDrawn="1"/>
        </p:nvSpPr>
        <p:spPr bwMode="auto">
          <a:xfrm rot="16200000">
            <a:off x="-266557" y="6374556"/>
            <a:ext cx="758541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" b="0" dirty="0" smtClean="0">
                <a:solidFill>
                  <a:schemeClr val="bg1"/>
                </a:solidFill>
              </a:rPr>
              <a:t>Water</a:t>
            </a:r>
            <a:r>
              <a:rPr lang="en-US" sz="600" b="0" baseline="0" dirty="0" smtClean="0">
                <a:solidFill>
                  <a:schemeClr val="bg1"/>
                </a:solidFill>
              </a:rPr>
              <a:t> JAM 2010</a:t>
            </a:r>
            <a:endParaRPr lang="en-US" sz="600" b="0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1" r:id="rId9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sz="2200" b="1">
          <a:solidFill>
            <a:schemeClr val="bg1"/>
          </a:solidFill>
          <a:latin typeface="Arial" charset="0"/>
          <a:ea typeface="+mn-ea"/>
          <a:cs typeface="+mn-cs"/>
        </a:defRPr>
      </a:lvl1pPr>
      <a:lvl2pPr marL="6858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b="1">
          <a:solidFill>
            <a:schemeClr val="bg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b="1">
          <a:solidFill>
            <a:schemeClr val="bg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b="1">
          <a:solidFill>
            <a:schemeClr val="bg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b="1">
          <a:solidFill>
            <a:schemeClr val="bg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3.wdp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gif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2.jpg"/><Relationship Id="rId3" Type="http://schemas.openxmlformats.org/officeDocument/2006/relationships/image" Target="../media/image18.png"/><Relationship Id="rId7" Type="http://schemas.openxmlformats.org/officeDocument/2006/relationships/image" Target="../media/image3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5.gif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2"/>
          <p:cNvSpPr txBox="1">
            <a:spLocks noChangeArrowheads="1"/>
          </p:cNvSpPr>
          <p:nvPr/>
        </p:nvSpPr>
        <p:spPr bwMode="auto">
          <a:xfrm>
            <a:off x="209549" y="554194"/>
            <a:ext cx="8520183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smtClean="0"/>
              <a:t>Impediments and Challenges of </a:t>
            </a:r>
            <a:r>
              <a:rPr lang="en-US" sz="3200" dirty="0"/>
              <a:t>Permitting Water </a:t>
            </a:r>
            <a:r>
              <a:rPr lang="en-US" sz="3200" dirty="0" smtClean="0"/>
              <a:t>Supply </a:t>
            </a:r>
          </a:p>
          <a:p>
            <a:pPr lvl="0"/>
            <a:r>
              <a:rPr lang="en-US" sz="2800" dirty="0" smtClean="0"/>
              <a:t>Greenville Utilities Commission</a:t>
            </a:r>
            <a:endParaRPr lang="en-US" sz="2800" kern="0" dirty="0" smtClean="0"/>
          </a:p>
        </p:txBody>
      </p:sp>
      <p:sp>
        <p:nvSpPr>
          <p:cNvPr id="4100" name="Text Box 47"/>
          <p:cNvSpPr txBox="1">
            <a:spLocks noChangeArrowheads="1"/>
          </p:cNvSpPr>
          <p:nvPr/>
        </p:nvSpPr>
        <p:spPr bwMode="auto">
          <a:xfrm>
            <a:off x="209549" y="2582043"/>
            <a:ext cx="335661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dirty="0" smtClean="0"/>
              <a:t>Mary Sadler, PE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200" dirty="0" smtClean="0"/>
              <a:t>David Springer, PE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55" y="2671657"/>
            <a:ext cx="1934845" cy="574463"/>
          </a:xfrm>
          <a:prstGeom prst="rect">
            <a:avLst/>
          </a:prstGeom>
        </p:spPr>
      </p:pic>
      <p:pic>
        <p:nvPicPr>
          <p:cNvPr id="10" name="Picture 1" descr="GUC logo"/>
          <p:cNvPicPr>
            <a:picLocks noChangeAspect="1" noChangeArrowheads="1"/>
          </p:cNvPicPr>
          <p:nvPr/>
        </p:nvPicPr>
        <p:blipFill>
          <a:blip r:embed="rId4"/>
          <a:srcRect l="10035" r="9116" b="-1777"/>
          <a:stretch>
            <a:fillRect/>
          </a:stretch>
        </p:blipFill>
        <p:spPr bwMode="auto">
          <a:xfrm>
            <a:off x="6709021" y="3443817"/>
            <a:ext cx="2020711" cy="64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8389" y="4084092"/>
            <a:ext cx="8389201" cy="2490330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Unreasonable conditions attached to IBT Certificate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1600" dirty="0" smtClean="0"/>
              <a:t>Greene County had to implement Phase II post construction measures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1600" dirty="0" smtClean="0"/>
              <a:t>In 2010 Greene County was ranked 82/100 in population, 86/100 in income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1600" dirty="0" smtClean="0"/>
              <a:t>Impervious surface analysis of ENTIRE County normalized to anticipated population growth indicated less than a 0.47% increase in impervious surface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IBT process did not fairly weigh positive benefit of protecting groundwater resource</a:t>
            </a:r>
            <a:endParaRPr lang="en-US" sz="2000" dirty="0"/>
          </a:p>
        </p:txBody>
      </p:sp>
      <p:grpSp>
        <p:nvGrpSpPr>
          <p:cNvPr id="57" name="Group 56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63" name="Group 62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3" name="Rectangle 92"/>
              <p:cNvSpPr/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2015</a:t>
                </a:r>
              </a:p>
            </p:txBody>
          </p:sp>
          <p:sp>
            <p:nvSpPr>
              <p:cNvPr id="94" name="Chevron 93"/>
              <p:cNvSpPr/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1" name="Rectangle 90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2014</a:t>
                </a:r>
              </a:p>
            </p:txBody>
          </p:sp>
          <p:sp>
            <p:nvSpPr>
              <p:cNvPr id="92" name="Chevron 91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9" name="Rectangle 88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2013</a:t>
                </a:r>
              </a:p>
            </p:txBody>
          </p:sp>
          <p:sp>
            <p:nvSpPr>
              <p:cNvPr id="90" name="Chevron 89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7" name="Rectangle 86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2012</a:t>
                </a:r>
              </a:p>
            </p:txBody>
          </p:sp>
          <p:sp>
            <p:nvSpPr>
              <p:cNvPr id="88" name="Chevron 87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7" name="Group 66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5" name="Rectangle 84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2011</a:t>
                </a:r>
              </a:p>
            </p:txBody>
          </p:sp>
          <p:sp>
            <p:nvSpPr>
              <p:cNvPr id="86" name="Chevron 85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3" name="Rectangle 82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2010</a:t>
                </a:r>
              </a:p>
            </p:txBody>
          </p:sp>
          <p:sp>
            <p:nvSpPr>
              <p:cNvPr id="84" name="Chevron 83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1" name="Rectangle 80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82" name="Chevron 81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9" name="Rectangle 78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2008</a:t>
                </a:r>
              </a:p>
            </p:txBody>
          </p:sp>
          <p:sp>
            <p:nvSpPr>
              <p:cNvPr id="80" name="Chevron 79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5" name="Rectangle 74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60000"/>
                      <a:lumOff val="40000"/>
                    </a:schemeClr>
                  </a:solidFill>
                  <a:effectLst/>
                </a:endParaRPr>
              </a:p>
            </p:txBody>
          </p:sp>
          <p:sp>
            <p:nvSpPr>
              <p:cNvPr id="76" name="Chevron 75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73" name="Rectangle 72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74" name="Chevron 73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95" name="Straight Connector 94"/>
          <p:cNvCxnSpPr/>
          <p:nvPr/>
        </p:nvCxnSpPr>
        <p:spPr bwMode="auto">
          <a:xfrm>
            <a:off x="867446" y="2428026"/>
            <a:ext cx="97" cy="73152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369413" y="3229875"/>
            <a:ext cx="106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IBT effort started</a:t>
            </a:r>
            <a:endParaRPr lang="en-US" sz="1400" b="0" dirty="0">
              <a:solidFill>
                <a:srgbClr val="7030A0"/>
              </a:solidFill>
            </a:endParaRPr>
          </a:p>
        </p:txBody>
      </p:sp>
      <p:cxnSp>
        <p:nvCxnSpPr>
          <p:cNvPr id="97" name="Straight Connector 96"/>
          <p:cNvCxnSpPr/>
          <p:nvPr/>
        </p:nvCxnSpPr>
        <p:spPr bwMode="auto">
          <a:xfrm>
            <a:off x="2497065" y="2428026"/>
            <a:ext cx="97" cy="73152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8" name="TextBox 97"/>
          <p:cNvSpPr txBox="1"/>
          <p:nvPr/>
        </p:nvSpPr>
        <p:spPr>
          <a:xfrm>
            <a:off x="1960403" y="3229875"/>
            <a:ext cx="106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FONSI received</a:t>
            </a:r>
            <a:endParaRPr lang="en-US" sz="1400" b="0" dirty="0">
              <a:solidFill>
                <a:srgbClr val="7030A0"/>
              </a:solidFill>
            </a:endParaRPr>
          </a:p>
        </p:txBody>
      </p:sp>
      <p:cxnSp>
        <p:nvCxnSpPr>
          <p:cNvPr id="99" name="Straight Connector 98"/>
          <p:cNvCxnSpPr/>
          <p:nvPr/>
        </p:nvCxnSpPr>
        <p:spPr bwMode="auto">
          <a:xfrm>
            <a:off x="4126587" y="2428026"/>
            <a:ext cx="97" cy="73152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100" name="TextBox 99"/>
          <p:cNvSpPr txBox="1"/>
          <p:nvPr/>
        </p:nvSpPr>
        <p:spPr>
          <a:xfrm>
            <a:off x="3447981" y="3205649"/>
            <a:ext cx="1380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IBT Certificate November 2010</a:t>
            </a:r>
            <a:endParaRPr lang="en-US" sz="1400" b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564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traight Connector 52"/>
          <p:cNvCxnSpPr/>
          <p:nvPr/>
        </p:nvCxnSpPr>
        <p:spPr bwMode="auto">
          <a:xfrm>
            <a:off x="1664149" y="2454176"/>
            <a:ext cx="97" cy="64008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1054238" y="3144380"/>
            <a:ext cx="12198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Scoping effort started for Tar River Flow Study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9837" y="4763568"/>
            <a:ext cx="8289379" cy="1962353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/>
              <a:t>1997 letter from DENR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/>
              <a:t>Letter stated Flow Study </a:t>
            </a:r>
            <a:r>
              <a:rPr lang="en-US" sz="2000" dirty="0" smtClean="0">
                <a:solidFill>
                  <a:srgbClr val="C00000"/>
                </a:solidFill>
              </a:rPr>
              <a:t>MAY</a:t>
            </a:r>
            <a:r>
              <a:rPr lang="en-US" sz="2000" dirty="0" smtClean="0"/>
              <a:t> be needed for next WTP expansion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 smtClean="0"/>
              <a:t>Withdrawals &gt; 20% of 7Q10 considered an impact per 15A NCAC </a:t>
            </a:r>
            <a:r>
              <a:rPr lang="en-US" dirty="0"/>
              <a:t>01C .0408(2)(b) </a:t>
            </a:r>
            <a:r>
              <a:rPr lang="en-US" dirty="0" smtClean="0"/>
              <a:t>and </a:t>
            </a:r>
            <a:r>
              <a:rPr lang="en-US" dirty="0"/>
              <a:t>15A NCAC 2K .</a:t>
            </a:r>
            <a:r>
              <a:rPr lang="en-US" dirty="0" smtClean="0"/>
              <a:t>0100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/>
              <a:t>GUC interpreted the </a:t>
            </a:r>
            <a:r>
              <a:rPr lang="en-US" sz="2000" dirty="0" smtClean="0">
                <a:solidFill>
                  <a:srgbClr val="C00000"/>
                </a:solidFill>
              </a:rPr>
              <a:t>“MAY BE” </a:t>
            </a:r>
            <a:r>
              <a:rPr lang="en-US" sz="2000" dirty="0"/>
              <a:t>required </a:t>
            </a:r>
            <a:r>
              <a:rPr lang="en-US" sz="2000" dirty="0" smtClean="0"/>
              <a:t>as a </a:t>
            </a:r>
            <a:r>
              <a:rPr lang="en-US" sz="2000" dirty="0" smtClean="0">
                <a:solidFill>
                  <a:srgbClr val="C00000"/>
                </a:solidFill>
              </a:rPr>
              <a:t>“WILL BE” </a:t>
            </a:r>
            <a:r>
              <a:rPr lang="en-US" sz="2000" dirty="0" smtClean="0"/>
              <a:t>required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56" name="Group 55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Rectangle 83"/>
              <p:cNvSpPr/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2015</a:t>
                </a:r>
              </a:p>
            </p:txBody>
          </p:sp>
          <p:sp>
            <p:nvSpPr>
              <p:cNvPr id="85" name="Chevron 84"/>
              <p:cNvSpPr/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Rectangle 81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2014</a:t>
                </a:r>
              </a:p>
            </p:txBody>
          </p:sp>
          <p:sp>
            <p:nvSpPr>
              <p:cNvPr id="83" name="Chevron 82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Rectangle 79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2013</a:t>
                </a:r>
              </a:p>
            </p:txBody>
          </p:sp>
          <p:sp>
            <p:nvSpPr>
              <p:cNvPr id="81" name="Chevron 80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Rectangle 77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2012</a:t>
                </a:r>
              </a:p>
            </p:txBody>
          </p:sp>
          <p:sp>
            <p:nvSpPr>
              <p:cNvPr id="79" name="Chevron 78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Rectangle 75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2011</a:t>
                </a:r>
              </a:p>
            </p:txBody>
          </p:sp>
          <p:sp>
            <p:nvSpPr>
              <p:cNvPr id="77" name="Chevron 76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Rectangle 73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2010</a:t>
                </a:r>
              </a:p>
            </p:txBody>
          </p:sp>
          <p:sp>
            <p:nvSpPr>
              <p:cNvPr id="75" name="Chevron 74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Rectangle 71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73" name="Chevron 72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Rectangle 69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2008</a:t>
                </a:r>
              </a:p>
            </p:txBody>
          </p:sp>
          <p:sp>
            <p:nvSpPr>
              <p:cNvPr id="71" name="Chevron 70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Rectangle 67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/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9" name="Chevron 68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66" name="Rectangle 65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67" name="Chevron 66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40" name="Rectangular Callout 39"/>
          <p:cNvSpPr/>
          <p:nvPr/>
        </p:nvSpPr>
        <p:spPr bwMode="auto">
          <a:xfrm>
            <a:off x="3405930" y="2774216"/>
            <a:ext cx="5456903" cy="1669332"/>
          </a:xfrm>
          <a:prstGeom prst="wedgeRectCallout">
            <a:avLst>
              <a:gd name="adj1" fmla="val -70647"/>
              <a:gd name="adj2" fmla="val -510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3539547" y="2915402"/>
            <a:ext cx="5189670" cy="1386960"/>
            <a:chOff x="3333363" y="1443320"/>
            <a:chExt cx="5189670" cy="138696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363" y="1443320"/>
              <a:ext cx="5189670" cy="138696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 bwMode="auto">
            <a:xfrm>
              <a:off x="3347169" y="2078744"/>
              <a:ext cx="4951011" cy="141216"/>
            </a:xfrm>
            <a:prstGeom prst="rect">
              <a:avLst/>
            </a:prstGeom>
            <a:solidFill>
              <a:srgbClr val="FFFF00">
                <a:alpha val="2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8023859" y="1904526"/>
              <a:ext cx="467381" cy="188410"/>
            </a:xfrm>
            <a:prstGeom prst="rect">
              <a:avLst/>
            </a:prstGeom>
            <a:solidFill>
              <a:srgbClr val="FFFF00">
                <a:alpha val="2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3685823" y="2463960"/>
              <a:ext cx="4612357" cy="180364"/>
            </a:xfrm>
            <a:prstGeom prst="rect">
              <a:avLst/>
            </a:prstGeom>
            <a:solidFill>
              <a:srgbClr val="FFFF00">
                <a:alpha val="2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3347169" y="2644324"/>
              <a:ext cx="1903011" cy="146622"/>
            </a:xfrm>
            <a:prstGeom prst="rect">
              <a:avLst/>
            </a:prstGeom>
            <a:solidFill>
              <a:srgbClr val="FFFF00">
                <a:alpha val="26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8156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/>
          <p:cNvSpPr txBox="1"/>
          <p:nvPr/>
        </p:nvSpPr>
        <p:spPr>
          <a:xfrm>
            <a:off x="2018650" y="3111686"/>
            <a:ext cx="911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Start of Flow Study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2435" y="4815445"/>
            <a:ext cx="8286445" cy="1839355"/>
          </a:xfrm>
        </p:spPr>
        <p:txBody>
          <a:bodyPr/>
          <a:lstStyle/>
          <a:p>
            <a:r>
              <a:rPr lang="en-US" sz="2000" dirty="0" smtClean="0"/>
              <a:t>Flow study started well before WTP expansion would be needed</a:t>
            </a:r>
          </a:p>
          <a:p>
            <a:pPr lvl="1"/>
            <a:r>
              <a:rPr lang="en-US" dirty="0" smtClean="0"/>
              <a:t>Anticipated &gt;&gt;&gt;&gt; Time and &gt;&gt;&gt;&gt;  $$$$ </a:t>
            </a:r>
          </a:p>
          <a:p>
            <a:pPr lvl="1"/>
            <a:r>
              <a:rPr lang="en-US" dirty="0" smtClean="0"/>
              <a:t>GUC spent </a:t>
            </a:r>
            <a:r>
              <a:rPr lang="en-US" dirty="0" smtClean="0">
                <a:solidFill>
                  <a:srgbClr val="C00000"/>
                </a:solidFill>
              </a:rPr>
              <a:t>$1.3 million</a:t>
            </a:r>
            <a:endParaRPr lang="en-US" dirty="0" smtClean="0"/>
          </a:p>
          <a:p>
            <a:r>
              <a:rPr lang="en-US" sz="2000" dirty="0" smtClean="0"/>
              <a:t>Based on scoping, decision made to assemble a Technical Advisory Group (TAG)</a:t>
            </a:r>
            <a:endParaRPr lang="en-US" sz="20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56" name="Group 55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4" name="Rectangle 83"/>
              <p:cNvSpPr/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2015</a:t>
                </a:r>
              </a:p>
            </p:txBody>
          </p:sp>
          <p:sp>
            <p:nvSpPr>
              <p:cNvPr id="85" name="Chevron 84"/>
              <p:cNvSpPr/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2" name="Rectangle 81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2014</a:t>
                </a:r>
              </a:p>
            </p:txBody>
          </p:sp>
          <p:sp>
            <p:nvSpPr>
              <p:cNvPr id="83" name="Chevron 82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0" name="Rectangle 79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2013</a:t>
                </a:r>
              </a:p>
            </p:txBody>
          </p:sp>
          <p:sp>
            <p:nvSpPr>
              <p:cNvPr id="81" name="Chevron 80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8" name="Rectangle 77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2012</a:t>
                </a:r>
              </a:p>
            </p:txBody>
          </p:sp>
          <p:sp>
            <p:nvSpPr>
              <p:cNvPr id="79" name="Chevron 78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6" name="Rectangle 75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2011</a:t>
                </a:r>
              </a:p>
            </p:txBody>
          </p:sp>
          <p:sp>
            <p:nvSpPr>
              <p:cNvPr id="77" name="Chevron 76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Rectangle 73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2010</a:t>
                </a:r>
              </a:p>
            </p:txBody>
          </p:sp>
          <p:sp>
            <p:nvSpPr>
              <p:cNvPr id="75" name="Chevron 74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Rectangle 71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73" name="Chevron 72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Rectangle 69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2008</a:t>
                </a:r>
              </a:p>
            </p:txBody>
          </p:sp>
          <p:sp>
            <p:nvSpPr>
              <p:cNvPr id="71" name="Chevron 70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Rectangle 67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/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69" name="Chevron 68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66" name="Rectangle 65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67" name="Chevron 66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86" name="Straight Connector 85"/>
          <p:cNvCxnSpPr/>
          <p:nvPr/>
        </p:nvCxnSpPr>
        <p:spPr bwMode="auto">
          <a:xfrm>
            <a:off x="1664149" y="2454176"/>
            <a:ext cx="97" cy="82252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87" name="TextBox 86"/>
          <p:cNvSpPr txBox="1"/>
          <p:nvPr/>
        </p:nvSpPr>
        <p:spPr>
          <a:xfrm>
            <a:off x="1116978" y="3393121"/>
            <a:ext cx="10638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Scoping effort started for Tar River Flow Study</a:t>
            </a:r>
            <a:endParaRPr lang="en-US" sz="1400" b="0" dirty="0">
              <a:solidFill>
                <a:srgbClr val="7030A0"/>
              </a:solidFill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2474377" y="2454176"/>
            <a:ext cx="0" cy="56946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84813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6200000">
            <a:off x="2304725" y="2047564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99937" y="3331157"/>
            <a:ext cx="939338" cy="1034935"/>
          </a:xfrm>
        </p:spPr>
      </p:pic>
      <p:sp>
        <p:nvSpPr>
          <p:cNvPr id="4" name="Rounded Rectangle 3"/>
          <p:cNvSpPr/>
          <p:nvPr/>
        </p:nvSpPr>
        <p:spPr bwMode="auto">
          <a:xfrm>
            <a:off x="2291080" y="3181240"/>
            <a:ext cx="4765040" cy="204216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6200000">
            <a:off x="3336726" y="204756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6200000">
            <a:off x="4403526" y="204756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6200000">
            <a:off x="5475406" y="204756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5400000" flipV="1">
            <a:off x="2478206" y="5452836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5400000" flipV="1">
            <a:off x="3504366" y="545283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5400000" flipV="1">
            <a:off x="4571166" y="545283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5400000" flipV="1">
            <a:off x="5643046" y="545283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0800000">
            <a:off x="871879" y="3021870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0800000">
            <a:off x="879022" y="4641281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0800000" flipH="1">
            <a:off x="7056120" y="3181238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0800000" flipH="1">
            <a:off x="7056120" y="4085478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00" y="3456349"/>
            <a:ext cx="1249879" cy="43061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376405" y="4327111"/>
            <a:ext cx="1359430" cy="420974"/>
            <a:chOff x="6882363" y="5380386"/>
            <a:chExt cx="1359430" cy="420974"/>
          </a:xfrm>
        </p:grpSpPr>
        <p:sp>
          <p:nvSpPr>
            <p:cNvPr id="33" name="Rectangle 32"/>
            <p:cNvSpPr/>
            <p:nvPr/>
          </p:nvSpPr>
          <p:spPr bwMode="auto">
            <a:xfrm>
              <a:off x="6882363" y="5380386"/>
              <a:ext cx="1359430" cy="4209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7" name="Picture 1" descr="GUC logo"/>
            <p:cNvPicPr>
              <a:picLocks noChangeAspect="1" noChangeArrowheads="1"/>
            </p:cNvPicPr>
            <p:nvPr/>
          </p:nvPicPr>
          <p:blipFill>
            <a:blip r:embed="rId6"/>
            <a:srcRect l="10035" r="9116" b="-1777"/>
            <a:stretch>
              <a:fillRect/>
            </a:stretch>
          </p:blipFill>
          <p:spPr bwMode="auto">
            <a:xfrm>
              <a:off x="6923478" y="5380386"/>
              <a:ext cx="1265120" cy="404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003" y="2606781"/>
            <a:ext cx="712397" cy="71239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968719" y="5006493"/>
            <a:ext cx="690881" cy="680720"/>
            <a:chOff x="497840" y="5293360"/>
            <a:chExt cx="690881" cy="68072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497840" y="5293360"/>
              <a:ext cx="690880" cy="6807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8494"/>
            <a:stretch/>
          </p:blipFill>
          <p:spPr>
            <a:xfrm>
              <a:off x="519113" y="5305107"/>
              <a:ext cx="669608" cy="657225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48" y="4845510"/>
            <a:ext cx="929018" cy="9026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09" y="2596623"/>
            <a:ext cx="798394" cy="7983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54" y="2606781"/>
            <a:ext cx="798394" cy="7983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8128" r="8313"/>
          <a:stretch/>
        </p:blipFill>
        <p:spPr>
          <a:xfrm>
            <a:off x="1599955" y="3151473"/>
            <a:ext cx="835752" cy="575915"/>
          </a:xfrm>
          <a:prstGeom prst="rect">
            <a:avLst/>
          </a:prstGeom>
        </p:spPr>
      </p:pic>
      <p:pic>
        <p:nvPicPr>
          <p:cNvPr id="27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0800000">
            <a:off x="871879" y="3856991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8128" r="8313"/>
          <a:stretch/>
        </p:blipFill>
        <p:spPr>
          <a:xfrm>
            <a:off x="1609874" y="3977226"/>
            <a:ext cx="835752" cy="5759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8128" r="8313"/>
          <a:stretch/>
        </p:blipFill>
        <p:spPr>
          <a:xfrm>
            <a:off x="1602687" y="4800227"/>
            <a:ext cx="835752" cy="5759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8128" r="8313"/>
          <a:stretch/>
        </p:blipFill>
        <p:spPr>
          <a:xfrm>
            <a:off x="2741884" y="4951224"/>
            <a:ext cx="835752" cy="5759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8128" r="8313"/>
          <a:stretch/>
        </p:blipFill>
        <p:spPr>
          <a:xfrm>
            <a:off x="3737202" y="4952970"/>
            <a:ext cx="835752" cy="5759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0" y="2596623"/>
            <a:ext cx="712397" cy="7123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95462" y="1350905"/>
            <a:ext cx="847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Technical Advisory Group:  11 State and Federal Agency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2060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63040"/>
            <a:ext cx="8412480" cy="5120640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dirty="0" smtClean="0">
                <a:solidFill>
                  <a:srgbClr val="C00000"/>
                </a:solidFill>
              </a:rPr>
              <a:t>Scoping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C00000"/>
                </a:solidFill>
              </a:rPr>
              <a:t>process</a:t>
            </a:r>
            <a:r>
              <a:rPr lang="en-US" sz="2000" dirty="0" smtClean="0"/>
              <a:t> provided </a:t>
            </a:r>
            <a:r>
              <a:rPr lang="en-US" sz="2000" dirty="0" smtClean="0">
                <a:solidFill>
                  <a:srgbClr val="C00000"/>
                </a:solidFill>
              </a:rPr>
              <a:t>valuable</a:t>
            </a:r>
            <a:r>
              <a:rPr lang="en-US" sz="2000" dirty="0" smtClean="0"/>
              <a:t> information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dirty="0" smtClean="0"/>
              <a:t>General agency awareness </a:t>
            </a:r>
            <a:r>
              <a:rPr lang="en-US" sz="2000" dirty="0"/>
              <a:t>of: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600" dirty="0" smtClean="0"/>
              <a:t>CCPCUA </a:t>
            </a:r>
            <a:r>
              <a:rPr lang="en-US" sz="1600" dirty="0"/>
              <a:t>and pressure on surface water supplies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600" dirty="0"/>
              <a:t>Greenville Utilities ASR progress 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600" dirty="0"/>
              <a:t>Flow-related water </a:t>
            </a:r>
            <a:r>
              <a:rPr lang="en-US" sz="1600" dirty="0" smtClean="0"/>
              <a:t>quality / habitat </a:t>
            </a:r>
            <a:r>
              <a:rPr lang="en-US" sz="1600" dirty="0"/>
              <a:t>issues in </a:t>
            </a:r>
            <a:r>
              <a:rPr lang="en-US" sz="1600" dirty="0" smtClean="0"/>
              <a:t>Tar </a:t>
            </a:r>
            <a:r>
              <a:rPr lang="en-US" sz="1600" dirty="0"/>
              <a:t>River and Pamlico Sound </a:t>
            </a:r>
          </a:p>
          <a:p>
            <a:pPr>
              <a:spcBef>
                <a:spcPts val="600"/>
              </a:spcBef>
              <a:spcAft>
                <a:spcPts val="200"/>
              </a:spcAft>
              <a:defRPr/>
            </a:pPr>
            <a:r>
              <a:rPr lang="en-US" sz="2000" dirty="0"/>
              <a:t>Limited </a:t>
            </a:r>
            <a:r>
              <a:rPr lang="en-US" sz="2000" dirty="0" smtClean="0"/>
              <a:t>agency experience</a:t>
            </a:r>
            <a:r>
              <a:rPr lang="en-US" sz="2000" dirty="0"/>
              <a:t>: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600" dirty="0" smtClean="0"/>
              <a:t>Analysis in tidal environments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1600" dirty="0" smtClean="0"/>
              <a:t>Only key regulatory staff knowledgeable</a:t>
            </a:r>
          </a:p>
          <a:p>
            <a:pPr>
              <a:spcBef>
                <a:spcPts val="600"/>
              </a:spcBef>
              <a:spcAft>
                <a:spcPts val="200"/>
              </a:spcAft>
              <a:defRPr/>
            </a:pPr>
            <a:r>
              <a:rPr lang="en-US" sz="2000" dirty="0" smtClean="0"/>
              <a:t>Few </a:t>
            </a:r>
            <a:r>
              <a:rPr lang="en-US" sz="2000" dirty="0"/>
              <a:t>suggestions on specific approaches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dirty="0"/>
              <a:t>No mention of how to address sensitive aquatic </a:t>
            </a:r>
            <a:r>
              <a:rPr lang="en-US" sz="2000" dirty="0" smtClean="0"/>
              <a:t>species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dirty="0"/>
              <a:t>Tar River at Greenville </a:t>
            </a:r>
            <a:r>
              <a:rPr lang="en-US" sz="2000" dirty="0" smtClean="0"/>
              <a:t>designated </a:t>
            </a:r>
            <a:r>
              <a:rPr lang="en-US" sz="2000" dirty="0"/>
              <a:t>as Inland Primary Nursery Habitat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dirty="0" smtClean="0"/>
              <a:t>DWR considered </a:t>
            </a:r>
            <a:r>
              <a:rPr lang="en-US" sz="2000" dirty="0"/>
              <a:t>water quality in the Tar River to be good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r>
              <a:rPr lang="en-US" sz="2000" dirty="0"/>
              <a:t>Segments of Pamlico Sound considered impaired due to high </a:t>
            </a:r>
            <a:r>
              <a:rPr lang="en-US" sz="2000" dirty="0" smtClean="0"/>
              <a:t>chlorophyll-</a:t>
            </a:r>
            <a:r>
              <a:rPr lang="en-US" sz="2000" i="1" dirty="0" smtClean="0"/>
              <a:t>a</a:t>
            </a:r>
            <a:r>
              <a:rPr lang="en-US" sz="2000" dirty="0" smtClean="0"/>
              <a:t> and </a:t>
            </a:r>
            <a:r>
              <a:rPr lang="en-US" sz="2000" dirty="0"/>
              <a:t>low dissolved oxygen levels </a:t>
            </a:r>
          </a:p>
          <a:p>
            <a:pPr>
              <a:spcBef>
                <a:spcPts val="200"/>
              </a:spcBef>
              <a:spcAft>
                <a:spcPts val="200"/>
              </a:spcAft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40422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Straight Arrow Connector 30"/>
          <p:cNvCxnSpPr/>
          <p:nvPr/>
        </p:nvCxnSpPr>
        <p:spPr>
          <a:xfrm flipH="1">
            <a:off x="6596743" y="4414155"/>
            <a:ext cx="511628" cy="8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725889" y="5814355"/>
            <a:ext cx="0" cy="304795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156865" y="5780319"/>
            <a:ext cx="0" cy="337452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156864" y="4811494"/>
            <a:ext cx="1" cy="391877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7668988" y="3415935"/>
            <a:ext cx="3" cy="285206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338945" y="3415934"/>
            <a:ext cx="0" cy="600895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663548" y="2383976"/>
            <a:ext cx="5443" cy="391879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529150" y="2372401"/>
            <a:ext cx="4757" cy="345579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338945" y="2340433"/>
            <a:ext cx="0" cy="435421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380997" y="1728905"/>
            <a:ext cx="2046520" cy="762003"/>
          </a:xfrm>
          <a:prstGeom prst="roundRect">
            <a:avLst/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Basin Hydrology, Historic Flow, Consumptive Uses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18119" y="1658768"/>
            <a:ext cx="2340428" cy="794658"/>
          </a:xfrm>
          <a:prstGeom prst="roundRect">
            <a:avLst/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Stage, Temperature, Salinity, and Other Water Quality Parameters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09662" y="1680539"/>
            <a:ext cx="2416623" cy="772887"/>
          </a:xfrm>
          <a:prstGeom prst="roundRect">
            <a:avLst/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Hydrographic Survey of Depth, Bottom Type, and Structure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83831" y="2775855"/>
            <a:ext cx="2079171" cy="64008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Bathymetric, Habitat, and Grid Model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30280" y="2717980"/>
            <a:ext cx="2106592" cy="765998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u="sng" dirty="0" smtClean="0">
                <a:solidFill>
                  <a:srgbClr val="C00000"/>
                </a:solidFill>
              </a:rPr>
              <a:t>Hydrodynamic</a:t>
            </a:r>
            <a:r>
              <a:rPr lang="en-US" sz="1400" b="0" u="sng" dirty="0" smtClean="0">
                <a:solidFill>
                  <a:srgbClr val="C00000"/>
                </a:solidFill>
              </a:rPr>
              <a:t> </a:t>
            </a:r>
            <a:r>
              <a:rPr lang="en-US" sz="1400" u="sng" dirty="0" smtClean="0">
                <a:solidFill>
                  <a:srgbClr val="C00000"/>
                </a:solidFill>
              </a:rPr>
              <a:t>Model</a:t>
            </a:r>
            <a:r>
              <a:rPr lang="en-US" sz="1400" b="0" u="sng" dirty="0" smtClean="0">
                <a:solidFill>
                  <a:srgbClr val="C00000"/>
                </a:solidFill>
              </a:rPr>
              <a:t> </a:t>
            </a:r>
            <a:r>
              <a:rPr lang="en-US" sz="1400" b="0" dirty="0" smtClean="0">
                <a:solidFill>
                  <a:schemeClr val="tx1"/>
                </a:solidFill>
              </a:rPr>
              <a:t>(Lower Tar Pamlico River – LTPR)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8971" y="2775854"/>
            <a:ext cx="1828800" cy="640080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Basin Hydrologic Model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286005" y="3973286"/>
            <a:ext cx="1850570" cy="838208"/>
          </a:xfrm>
          <a:prstGeom prst="roundRect">
            <a:avLst/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Water Quality Data and Hydrology for Calibration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855029" y="4005945"/>
            <a:ext cx="1741714" cy="816436"/>
          </a:xfrm>
          <a:prstGeom prst="roundRect">
            <a:avLst/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Predicted Stage, Depth, Velocity, Tidal Circulation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108371" y="3701141"/>
            <a:ext cx="1230086" cy="1426028"/>
          </a:xfrm>
          <a:prstGeom prst="roundRect">
            <a:avLst/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Habitat Mapping, Study Site Selection, Additional Site Data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394863" y="5203371"/>
            <a:ext cx="1632856" cy="576948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Water Quality Model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909461" y="5236029"/>
            <a:ext cx="1632856" cy="555176"/>
          </a:xfrm>
          <a:prstGeom prst="roundRect">
            <a:avLst/>
          </a:prstGeom>
          <a:solidFill>
            <a:srgbClr val="FF9933"/>
          </a:solidFill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Habitat Model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70853" y="6128657"/>
            <a:ext cx="7380514" cy="587829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254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Simulation of flow, habitat, and water quality conditions for various scenarios to evaluate potential effects from total and consumptive water withdrawals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1" idx="2"/>
            <a:endCxn id="14" idx="0"/>
          </p:cNvCxnSpPr>
          <p:nvPr/>
        </p:nvCxnSpPr>
        <p:spPr>
          <a:xfrm>
            <a:off x="5725886" y="4822381"/>
            <a:ext cx="3" cy="413648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338945" y="5246914"/>
            <a:ext cx="0" cy="870857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299645" y="3095894"/>
            <a:ext cx="1222509" cy="5085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651896" y="3095895"/>
            <a:ext cx="1046959" cy="5084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156864" y="3483978"/>
            <a:ext cx="1372286" cy="489308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29150" y="3483978"/>
            <a:ext cx="1142310" cy="521967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4506684" y="3483978"/>
            <a:ext cx="22466" cy="2644679"/>
          </a:xfrm>
          <a:prstGeom prst="straightConnector1">
            <a:avLst/>
          </a:prstGeom>
          <a:ln w="50800" cap="sq">
            <a:solidFill>
              <a:schemeClr val="tx1"/>
            </a:solidFill>
            <a:tailEnd type="stealth"/>
          </a:ln>
          <a:effectLst>
            <a:outerShdw blurRad="50800" dist="38100" dir="2700000" algn="tl" rotWithShape="0">
              <a:schemeClr val="bg1">
                <a:lumMod val="65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838202" y="4016829"/>
            <a:ext cx="1001485" cy="1230085"/>
          </a:xfrm>
          <a:prstGeom prst="roundRect">
            <a:avLst/>
          </a:prstGeom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0" dirty="0" smtClean="0">
                <a:solidFill>
                  <a:schemeClr val="tx1"/>
                </a:solidFill>
              </a:rPr>
              <a:t>Existing and Future Tar River Flow </a:t>
            </a:r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121405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Lower Tar Pamlico River EFDC and water quality model: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734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Extended_Tar_ModelGrid_Bathymetry"/>
          <p:cNvPicPr>
            <a:picLocks noChangeAspect="1" noChangeArrowheads="1"/>
          </p:cNvPicPr>
          <p:nvPr/>
        </p:nvPicPr>
        <p:blipFill rotWithShape="1">
          <a:blip r:embed="rId2" cstate="print"/>
          <a:srcRect l="1981" t="8346" r="2584" b="6859"/>
          <a:stretch/>
        </p:blipFill>
        <p:spPr bwMode="auto">
          <a:xfrm>
            <a:off x="327459" y="1218908"/>
            <a:ext cx="8593022" cy="553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82862" y="5347944"/>
            <a:ext cx="5660020" cy="1408638"/>
          </a:xfrm>
          <a:solidFill>
            <a:srgbClr val="A568D2">
              <a:alpha val="25000"/>
            </a:srgbClr>
          </a:solidFill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EFDC is </a:t>
            </a:r>
            <a:r>
              <a:rPr lang="en-US" sz="2000" dirty="0" smtClean="0">
                <a:solidFill>
                  <a:srgbClr val="C00000"/>
                </a:solidFill>
              </a:rPr>
              <a:t>NOT</a:t>
            </a:r>
            <a:r>
              <a:rPr lang="en-US" sz="2000" dirty="0" smtClean="0"/>
              <a:t> a steady state model (Oasis)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&gt;&gt;&gt; Time and money spent on TAG comments and concurrence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TAG expanded scope of original study plan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6641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493134"/>
            <a:ext cx="8223814" cy="2095018"/>
          </a:xfrm>
        </p:spPr>
        <p:txBody>
          <a:bodyPr/>
          <a:lstStyle/>
          <a:p>
            <a:r>
              <a:rPr lang="en-US" dirty="0" smtClean="0"/>
              <a:t>EFDC modeled a managed system demand for a year 2050 planning period</a:t>
            </a:r>
          </a:p>
          <a:p>
            <a:pPr lvl="1"/>
            <a:r>
              <a:rPr lang="en-US" dirty="0" smtClean="0"/>
              <a:t>Uncertain </a:t>
            </a:r>
            <a:r>
              <a:rPr lang="en-US" dirty="0"/>
              <a:t>of the specific WTP expansion </a:t>
            </a:r>
            <a:r>
              <a:rPr lang="en-US" dirty="0" smtClean="0"/>
              <a:t>increment</a:t>
            </a:r>
            <a:endParaRPr lang="en-US" dirty="0"/>
          </a:p>
          <a:p>
            <a:r>
              <a:rPr lang="en-US" dirty="0" smtClean="0"/>
              <a:t>Effort considered IBT partners (consumptive use), WWTP flow projections, and updated GUC water demand projections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125358"/>
              </p:ext>
            </p:extLst>
          </p:nvPr>
        </p:nvGraphicFramePr>
        <p:xfrm>
          <a:off x="457200" y="3922978"/>
          <a:ext cx="8316366" cy="2284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156"/>
                <a:gridCol w="1637397"/>
                <a:gridCol w="1450689"/>
                <a:gridCol w="1229434"/>
                <a:gridCol w="1324005"/>
                <a:gridCol w="1477685"/>
              </a:tblGrid>
              <a:tr h="976088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EFDC Model Scenario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Average Daily Withdrawal (mgd)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Maximum Day Withdrawal (mgd)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WTP Return (mgd)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WWTP Discharge (mgd)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Consumptive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Use (mgd)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881">
                <a:tc>
                  <a:txBody>
                    <a:bodyPr/>
                    <a:lstStyle/>
                    <a:p>
                      <a:r>
                        <a:rPr lang="en-US" dirty="0" smtClean="0"/>
                        <a:t>Existing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13.3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17.7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10.2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2.6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8101">
                <a:tc>
                  <a:txBody>
                    <a:bodyPr/>
                    <a:lstStyle/>
                    <a:p>
                      <a:r>
                        <a:rPr lang="en-US" dirty="0" smtClean="0"/>
                        <a:t>2050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47.1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60.7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30.4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14.7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 bwMode="auto">
          <a:xfrm>
            <a:off x="3616960" y="5588000"/>
            <a:ext cx="802640" cy="690880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27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0934">
            <a:off x="3274944" y="2893449"/>
            <a:ext cx="1923583" cy="2115942"/>
          </a:xfrm>
          <a:prstGeom prst="rect">
            <a:avLst/>
          </a:prstGeom>
        </p:spPr>
      </p:pic>
      <p:sp>
        <p:nvSpPr>
          <p:cNvPr id="57" name="Content Placeholder 1"/>
          <p:cNvSpPr txBox="1">
            <a:spLocks/>
          </p:cNvSpPr>
          <p:nvPr/>
        </p:nvSpPr>
        <p:spPr bwMode="auto">
          <a:xfrm>
            <a:off x="5203880" y="5324354"/>
            <a:ext cx="3196956" cy="80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2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effectLst/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effectLst/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effectLst/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effectLst/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2000" kern="0" dirty="0" smtClean="0"/>
              <a:t>Answer: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6" name="Group 5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4" name="Rectangle 33"/>
              <p:cNvSpPr/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2015</a:t>
                </a:r>
              </a:p>
            </p:txBody>
          </p:sp>
          <p:sp>
            <p:nvSpPr>
              <p:cNvPr id="35" name="Chevron 34"/>
              <p:cNvSpPr/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Rectangle 31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2014</a:t>
                </a:r>
              </a:p>
            </p:txBody>
          </p:sp>
          <p:sp>
            <p:nvSpPr>
              <p:cNvPr id="33" name="Chevron 32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Rectangle 29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2013</a:t>
                </a:r>
              </a:p>
            </p:txBody>
          </p:sp>
          <p:sp>
            <p:nvSpPr>
              <p:cNvPr id="31" name="Chevron 30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Rectangle 27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2012</a:t>
                </a:r>
              </a:p>
            </p:txBody>
          </p:sp>
          <p:sp>
            <p:nvSpPr>
              <p:cNvPr id="29" name="Chevron 28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Rectangle 25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2011</a:t>
                </a:r>
              </a:p>
            </p:txBody>
          </p:sp>
          <p:sp>
            <p:nvSpPr>
              <p:cNvPr id="27" name="Chevron 26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Rectangle 23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2010</a:t>
                </a:r>
              </a:p>
            </p:txBody>
          </p:sp>
          <p:sp>
            <p:nvSpPr>
              <p:cNvPr id="25" name="Chevron 24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Rectangle 21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23" name="Chevron 22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 19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2008</a:t>
                </a:r>
              </a:p>
            </p:txBody>
          </p:sp>
          <p:sp>
            <p:nvSpPr>
              <p:cNvPr id="21" name="Chevron 20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ctangle 17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/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19" name="Chevron 18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16" name="Rectangle 15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17" name="Chevron 16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53" name="Straight Connector 52"/>
          <p:cNvCxnSpPr/>
          <p:nvPr/>
        </p:nvCxnSpPr>
        <p:spPr bwMode="auto">
          <a:xfrm>
            <a:off x="5710566" y="2466253"/>
            <a:ext cx="0" cy="31093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5242809" y="2874893"/>
            <a:ext cx="8762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GUC MOA Request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1261" y="5324354"/>
            <a:ext cx="4049820" cy="1330446"/>
          </a:xfrm>
        </p:spPr>
        <p:txBody>
          <a:bodyPr/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2000" dirty="0" smtClean="0"/>
              <a:t>GUC approached DWR in 2012 about a Memorandum of Agreement documenting results of Flow Study</a:t>
            </a:r>
          </a:p>
        </p:txBody>
      </p:sp>
      <p:cxnSp>
        <p:nvCxnSpPr>
          <p:cNvPr id="51" name="Straight Connector 50"/>
          <p:cNvCxnSpPr/>
          <p:nvPr/>
        </p:nvCxnSpPr>
        <p:spPr bwMode="auto">
          <a:xfrm>
            <a:off x="6540945" y="2454176"/>
            <a:ext cx="0" cy="314806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6106569" y="2874893"/>
            <a:ext cx="10185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Final Flow Study published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018650" y="3111686"/>
            <a:ext cx="911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Start of Flow Study</a:t>
            </a:r>
            <a:endParaRPr lang="en-US" sz="1400" b="0" dirty="0">
              <a:solidFill>
                <a:srgbClr val="7030A0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>
            <a:off x="1664149" y="2454176"/>
            <a:ext cx="97" cy="82252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1116978" y="3393121"/>
            <a:ext cx="106384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Scoping effort started for Tar River Flow Study</a:t>
            </a:r>
            <a:endParaRPr lang="en-US" sz="1400" b="0" dirty="0">
              <a:solidFill>
                <a:srgbClr val="7030A0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>
            <a:off x="2474377" y="2454176"/>
            <a:ext cx="0" cy="56946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3492">
            <a:off x="6891576" y="5508904"/>
            <a:ext cx="934250" cy="9342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768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5" name="Group 4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Rectangle 32"/>
              <p:cNvSpPr/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2015</a:t>
                </a:r>
              </a:p>
            </p:txBody>
          </p:sp>
          <p:sp>
            <p:nvSpPr>
              <p:cNvPr id="34" name="Chevron 33"/>
              <p:cNvSpPr/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Rectangle 30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2014</a:t>
                </a:r>
              </a:p>
            </p:txBody>
          </p:sp>
          <p:sp>
            <p:nvSpPr>
              <p:cNvPr id="32" name="Chevron 31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Rectangle 28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2013</a:t>
                </a:r>
              </a:p>
            </p:txBody>
          </p:sp>
          <p:sp>
            <p:nvSpPr>
              <p:cNvPr id="30" name="Chevron 29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 26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2012</a:t>
                </a:r>
              </a:p>
            </p:txBody>
          </p:sp>
          <p:sp>
            <p:nvSpPr>
              <p:cNvPr id="28" name="Chevron 27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Rectangle 24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2011</a:t>
                </a:r>
              </a:p>
            </p:txBody>
          </p:sp>
          <p:sp>
            <p:nvSpPr>
              <p:cNvPr id="26" name="Chevron 25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2010</a:t>
                </a:r>
              </a:p>
            </p:txBody>
          </p:sp>
          <p:sp>
            <p:nvSpPr>
              <p:cNvPr id="24" name="Chevron 23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 20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22" name="Chevron 21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2008</a:t>
                </a:r>
              </a:p>
            </p:txBody>
          </p:sp>
          <p:sp>
            <p:nvSpPr>
              <p:cNvPr id="20" name="Chevron 19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 16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60000"/>
                      <a:lumOff val="40000"/>
                    </a:schemeClr>
                  </a:solidFill>
                  <a:effectLst/>
                </a:endParaRPr>
              </a:p>
            </p:txBody>
          </p:sp>
          <p:sp>
            <p:nvSpPr>
              <p:cNvPr id="18" name="Chevron 17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16" name="Chevron 15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51" name="Straight Connector 50"/>
          <p:cNvCxnSpPr/>
          <p:nvPr/>
        </p:nvCxnSpPr>
        <p:spPr bwMode="auto">
          <a:xfrm>
            <a:off x="3997941" y="2441529"/>
            <a:ext cx="0" cy="31093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922372" y="2755289"/>
            <a:ext cx="0" cy="9144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>
            <a:off x="922372" y="2757068"/>
            <a:ext cx="3075569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321332" y="3761646"/>
            <a:ext cx="1230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Start of Tar Pamlico Model Effort for Basin Stakeholders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63582" y="3773220"/>
            <a:ext cx="1320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GUC sends letter to DWR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182201" y="3761645"/>
            <a:ext cx="168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rgbClr val="7030A0"/>
                </a:solidFill>
              </a:rPr>
              <a:t>DWR requests use of Tar River EFDC model to </a:t>
            </a:r>
            <a:r>
              <a:rPr lang="en-US" sz="1400" b="0" dirty="0" smtClean="0">
                <a:solidFill>
                  <a:srgbClr val="7030A0"/>
                </a:solidFill>
              </a:rPr>
              <a:t>complete </a:t>
            </a:r>
            <a:r>
              <a:rPr lang="en-US" sz="1400" b="0" dirty="0">
                <a:solidFill>
                  <a:srgbClr val="7030A0"/>
                </a:solidFill>
              </a:rPr>
              <a:t>basin planning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989378" y="3757833"/>
            <a:ext cx="13964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GUC spends money to train DWR staff on use of EFDC model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509747" y="3757833"/>
            <a:ext cx="10525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Public Notice for OASIS and EFDC models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612669" y="3800050"/>
            <a:ext cx="1052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HB 1743 process stopped</a:t>
            </a:r>
            <a:endParaRPr lang="en-US" sz="1400" b="0" dirty="0">
              <a:solidFill>
                <a:srgbClr val="7030A0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4849607" y="2446138"/>
            <a:ext cx="0" cy="58910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5677619" y="2441529"/>
            <a:ext cx="0" cy="81808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6485303" y="2441529"/>
            <a:ext cx="0" cy="100584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>
            <a:off x="7287760" y="2441937"/>
            <a:ext cx="0" cy="84082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8134883" y="2441529"/>
            <a:ext cx="0" cy="123444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69" name="Straight Connector 68"/>
          <p:cNvCxnSpPr/>
          <p:nvPr/>
        </p:nvCxnSpPr>
        <p:spPr bwMode="auto">
          <a:xfrm flipV="1">
            <a:off x="2323774" y="3032567"/>
            <a:ext cx="2526018" cy="267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>
            <a:off x="2323774" y="3026500"/>
            <a:ext cx="1" cy="64008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>
            <a:off x="3988337" y="3259612"/>
            <a:ext cx="1685382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78" name="Straight Connector 77"/>
          <p:cNvCxnSpPr/>
          <p:nvPr/>
        </p:nvCxnSpPr>
        <p:spPr bwMode="auto">
          <a:xfrm>
            <a:off x="3988337" y="3262440"/>
            <a:ext cx="0" cy="41148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>
            <a:off x="5673719" y="3444588"/>
            <a:ext cx="0" cy="2286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84" name="Straight Connector 83"/>
          <p:cNvCxnSpPr/>
          <p:nvPr/>
        </p:nvCxnSpPr>
        <p:spPr bwMode="auto">
          <a:xfrm>
            <a:off x="7012337" y="3294026"/>
            <a:ext cx="0" cy="36576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90" name="Straight Connector 89"/>
          <p:cNvCxnSpPr/>
          <p:nvPr/>
        </p:nvCxnSpPr>
        <p:spPr bwMode="auto">
          <a:xfrm>
            <a:off x="5673719" y="3439290"/>
            <a:ext cx="81158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94" name="Straight Connector 93"/>
          <p:cNvCxnSpPr/>
          <p:nvPr/>
        </p:nvCxnSpPr>
        <p:spPr bwMode="auto">
          <a:xfrm>
            <a:off x="6996946" y="3282761"/>
            <a:ext cx="29081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120237"/>
            <a:ext cx="8402320" cy="1575204"/>
          </a:xfrm>
        </p:spPr>
        <p:txBody>
          <a:bodyPr/>
          <a:lstStyle/>
          <a:p>
            <a:r>
              <a:rPr lang="en-US" sz="2000" dirty="0" smtClean="0"/>
              <a:t>HB 1743 kicks off for Tar Pamlico stakeholders in 2010</a:t>
            </a:r>
          </a:p>
          <a:p>
            <a:pPr lvl="1"/>
            <a:r>
              <a:rPr lang="en-US" dirty="0" smtClean="0"/>
              <a:t>DENR-approved steady state OASIS model used</a:t>
            </a:r>
          </a:p>
          <a:p>
            <a:r>
              <a:rPr lang="en-US" sz="2000" dirty="0" smtClean="0"/>
              <a:t>GUC sends letter to DWR:</a:t>
            </a:r>
          </a:p>
          <a:p>
            <a:pPr lvl="1"/>
            <a:r>
              <a:rPr lang="en-US" dirty="0" smtClean="0"/>
              <a:t>“</a:t>
            </a:r>
            <a:r>
              <a:rPr lang="en-US" i="1" dirty="0" smtClean="0"/>
              <a:t>OASIS model not applicable at GUC intake</a:t>
            </a:r>
            <a:r>
              <a:rPr lang="en-US" dirty="0" smtClean="0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537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0962" y="1568597"/>
            <a:ext cx="8024884" cy="1439139"/>
          </a:xfrm>
        </p:spPr>
        <p:txBody>
          <a:bodyPr/>
          <a:lstStyle/>
          <a:p>
            <a:r>
              <a:rPr lang="en-US" dirty="0" smtClean="0"/>
              <a:t>Why is this discussion important?</a:t>
            </a:r>
          </a:p>
          <a:p>
            <a:pPr lvl="1"/>
            <a:r>
              <a:rPr lang="en-US" dirty="0" smtClean="0"/>
              <a:t>GUC’s water supply issues are not unique in North Carolina</a:t>
            </a:r>
          </a:p>
          <a:p>
            <a:pPr lvl="1"/>
            <a:r>
              <a:rPr lang="en-US" dirty="0" smtClean="0"/>
              <a:t>A timeframe of decades for securing new water supply is </a:t>
            </a:r>
            <a:r>
              <a:rPr lang="en-US" dirty="0" smtClean="0">
                <a:solidFill>
                  <a:srgbClr val="C00000"/>
                </a:solidFill>
              </a:rPr>
              <a:t>unacceptable</a:t>
            </a:r>
            <a:r>
              <a:rPr lang="en-US" dirty="0" smtClean="0"/>
              <a:t> for protecting public health and safety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3729">
            <a:off x="6051243" y="3849212"/>
            <a:ext cx="2464961" cy="2464961"/>
          </a:xfrm>
          <a:prstGeom prst="rect">
            <a:avLst/>
          </a:prstGeom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450962" y="2941757"/>
            <a:ext cx="5076046" cy="372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200" b="1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effectLst/>
                <a:latin typeface="Arial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effectLst/>
                <a:latin typeface="Arial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effectLst/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b="1">
                <a:solidFill>
                  <a:schemeClr val="tx1"/>
                </a:solidFill>
                <a:effectLst/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Wingdings" pitchFamily="2" charset="2"/>
              <a:buChar char="§"/>
              <a:defRPr b="1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kern="0" dirty="0" smtClean="0"/>
              <a:t>What are we disputing?</a:t>
            </a:r>
          </a:p>
          <a:p>
            <a:pPr lvl="1"/>
            <a:r>
              <a:rPr lang="en-US" kern="0" dirty="0" smtClean="0"/>
              <a:t>Regulatory process is flawed</a:t>
            </a:r>
          </a:p>
          <a:p>
            <a:pPr lvl="1"/>
            <a:r>
              <a:rPr lang="en-US" kern="0" dirty="0" smtClean="0"/>
              <a:t>Policy and/or rules change frequently</a:t>
            </a:r>
          </a:p>
          <a:p>
            <a:pPr lvl="1"/>
            <a:r>
              <a:rPr lang="en-US" kern="0" dirty="0" smtClean="0"/>
              <a:t>Lack of decision-making authority</a:t>
            </a:r>
          </a:p>
          <a:p>
            <a:r>
              <a:rPr lang="en-US" kern="0" dirty="0" smtClean="0"/>
              <a:t>What are action items?</a:t>
            </a:r>
          </a:p>
          <a:p>
            <a:pPr lvl="1"/>
            <a:r>
              <a:rPr lang="en-US" kern="0" dirty="0" smtClean="0"/>
              <a:t>Support recent NC AWWA-WEA and NCLM recommendations</a:t>
            </a:r>
          </a:p>
          <a:p>
            <a:pPr lvl="1"/>
            <a:r>
              <a:rPr lang="en-US" kern="0" dirty="0" smtClean="0"/>
              <a:t>Find a conclusion to GUC’s water supply planning effort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968" y="3586444"/>
            <a:ext cx="895297" cy="14519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4938">
            <a:off x="7465025" y="4702440"/>
            <a:ext cx="864386" cy="140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04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5" name="Group 4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Rectangle 32"/>
              <p:cNvSpPr/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2015</a:t>
                </a:r>
              </a:p>
            </p:txBody>
          </p:sp>
          <p:sp>
            <p:nvSpPr>
              <p:cNvPr id="34" name="Chevron 33"/>
              <p:cNvSpPr/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Rectangle 30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2014</a:t>
                </a:r>
              </a:p>
            </p:txBody>
          </p:sp>
          <p:sp>
            <p:nvSpPr>
              <p:cNvPr id="32" name="Chevron 31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Rectangle 28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2013</a:t>
                </a:r>
              </a:p>
            </p:txBody>
          </p:sp>
          <p:sp>
            <p:nvSpPr>
              <p:cNvPr id="30" name="Chevron 29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 26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2012</a:t>
                </a:r>
              </a:p>
            </p:txBody>
          </p:sp>
          <p:sp>
            <p:nvSpPr>
              <p:cNvPr id="28" name="Chevron 27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Rectangle 24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2011</a:t>
                </a:r>
              </a:p>
            </p:txBody>
          </p:sp>
          <p:sp>
            <p:nvSpPr>
              <p:cNvPr id="26" name="Chevron 25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2010</a:t>
                </a:r>
              </a:p>
            </p:txBody>
          </p:sp>
          <p:sp>
            <p:nvSpPr>
              <p:cNvPr id="24" name="Chevron 23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 20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22" name="Chevron 21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2008</a:t>
                </a:r>
              </a:p>
            </p:txBody>
          </p:sp>
          <p:sp>
            <p:nvSpPr>
              <p:cNvPr id="20" name="Chevron 19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 16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60000"/>
                      <a:lumOff val="40000"/>
                    </a:schemeClr>
                  </a:solidFill>
                  <a:effectLst/>
                </a:endParaRPr>
              </a:p>
            </p:txBody>
          </p:sp>
          <p:sp>
            <p:nvSpPr>
              <p:cNvPr id="18" name="Chevron 17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16" name="Chevron 15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4481" y="4927384"/>
            <a:ext cx="8605520" cy="1825611"/>
          </a:xfrm>
        </p:spPr>
        <p:txBody>
          <a:bodyPr/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2000" dirty="0" smtClean="0"/>
              <a:t>One year later (2012)…DWR acknowledges that OASIS not applicable to GUC’s tidally influenced intake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sz="1600" dirty="0" smtClean="0"/>
              <a:t>Fact known in 1997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sz="1600" dirty="0" smtClean="0"/>
              <a:t>DWR a TAG member of Tar River Flow Study since 2008</a:t>
            </a:r>
            <a:endParaRPr lang="en-US" dirty="0" smtClean="0"/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2000" dirty="0" smtClean="0"/>
              <a:t>GUC never reimbursed for EFDC model effort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sz="1600" dirty="0" smtClean="0"/>
              <a:t>Only utility in NC that had to pay for their own model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 bwMode="auto">
          <a:xfrm>
            <a:off x="3997941" y="2441529"/>
            <a:ext cx="0" cy="31093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>
            <a:off x="922372" y="2755289"/>
            <a:ext cx="0" cy="9144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>
            <a:off x="922372" y="2757068"/>
            <a:ext cx="3075569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71" name="TextBox 70"/>
          <p:cNvSpPr txBox="1"/>
          <p:nvPr/>
        </p:nvSpPr>
        <p:spPr>
          <a:xfrm>
            <a:off x="321332" y="3761646"/>
            <a:ext cx="12302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Start of Tar Pamlico Model Effort for Basin Stakeholders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663582" y="3773220"/>
            <a:ext cx="1320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GUC sends letter to DWR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82201" y="3761645"/>
            <a:ext cx="16812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>
                <a:solidFill>
                  <a:srgbClr val="7030A0"/>
                </a:solidFill>
              </a:rPr>
              <a:t>DWR requests use of Tar River EFDC model to </a:t>
            </a:r>
            <a:r>
              <a:rPr lang="en-US" sz="1400" b="0" dirty="0" smtClean="0">
                <a:solidFill>
                  <a:srgbClr val="7030A0"/>
                </a:solidFill>
              </a:rPr>
              <a:t>complete </a:t>
            </a:r>
            <a:r>
              <a:rPr lang="en-US" sz="1400" b="0" dirty="0">
                <a:solidFill>
                  <a:srgbClr val="7030A0"/>
                </a:solidFill>
              </a:rPr>
              <a:t>basin planning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509747" y="3757833"/>
            <a:ext cx="10525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Public Notice for OASIS and EFDC models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612669" y="3800050"/>
            <a:ext cx="10525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HB 1743 process stopped</a:t>
            </a:r>
            <a:endParaRPr lang="en-US" sz="1400" b="0" dirty="0">
              <a:solidFill>
                <a:srgbClr val="7030A0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 bwMode="auto">
          <a:xfrm>
            <a:off x="4849607" y="2446138"/>
            <a:ext cx="0" cy="58910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80" name="Straight Connector 79"/>
          <p:cNvCxnSpPr/>
          <p:nvPr/>
        </p:nvCxnSpPr>
        <p:spPr bwMode="auto">
          <a:xfrm>
            <a:off x="5677619" y="2441529"/>
            <a:ext cx="0" cy="818083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>
            <a:off x="6485303" y="2441529"/>
            <a:ext cx="0" cy="100584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82" name="Straight Connector 81"/>
          <p:cNvCxnSpPr/>
          <p:nvPr/>
        </p:nvCxnSpPr>
        <p:spPr bwMode="auto">
          <a:xfrm>
            <a:off x="7287760" y="2441937"/>
            <a:ext cx="0" cy="840824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>
            <a:off x="8134883" y="2441529"/>
            <a:ext cx="0" cy="123444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86" name="Straight Connector 85"/>
          <p:cNvCxnSpPr/>
          <p:nvPr/>
        </p:nvCxnSpPr>
        <p:spPr bwMode="auto">
          <a:xfrm flipV="1">
            <a:off x="2323774" y="3032567"/>
            <a:ext cx="2526018" cy="267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2323774" y="3026500"/>
            <a:ext cx="1" cy="64008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88" name="Straight Connector 87"/>
          <p:cNvCxnSpPr/>
          <p:nvPr/>
        </p:nvCxnSpPr>
        <p:spPr bwMode="auto">
          <a:xfrm>
            <a:off x="3988337" y="3259612"/>
            <a:ext cx="1685382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>
            <a:off x="3988337" y="3262440"/>
            <a:ext cx="0" cy="41148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5673719" y="3444588"/>
            <a:ext cx="0" cy="22860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92" name="Straight Connector 91"/>
          <p:cNvCxnSpPr/>
          <p:nvPr/>
        </p:nvCxnSpPr>
        <p:spPr bwMode="auto">
          <a:xfrm>
            <a:off x="7012337" y="3294026"/>
            <a:ext cx="0" cy="36576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>
            <a:off x="5673719" y="3439290"/>
            <a:ext cx="81158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>
            <a:off x="6996946" y="3282761"/>
            <a:ext cx="290814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96" name="TextBox 95"/>
          <p:cNvSpPr txBox="1"/>
          <p:nvPr/>
        </p:nvSpPr>
        <p:spPr>
          <a:xfrm>
            <a:off x="4989378" y="3757833"/>
            <a:ext cx="13964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GUC spends money to train DWR staff on use of EFDC model</a:t>
            </a:r>
            <a:endParaRPr lang="en-US" sz="1400" b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781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9839" y="2951544"/>
            <a:ext cx="8141824" cy="3808071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DWR </a:t>
            </a:r>
            <a:r>
              <a:rPr lang="en-US" sz="2000" u="sng" dirty="0" smtClean="0"/>
              <a:t>only</a:t>
            </a:r>
            <a:r>
              <a:rPr lang="en-US" sz="2000" dirty="0" smtClean="0"/>
              <a:t> approved the EFDC portion of model as part of HB 1743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TAG-requested water quality model was </a:t>
            </a:r>
            <a:r>
              <a:rPr lang="en-US" dirty="0" smtClean="0">
                <a:solidFill>
                  <a:srgbClr val="C00000"/>
                </a:solidFill>
              </a:rPr>
              <a:t>NOT</a:t>
            </a:r>
            <a:r>
              <a:rPr lang="en-US" dirty="0" smtClean="0"/>
              <a:t> included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Basinwide model approval halted as a result of Ecological Flow Study in 2013 and peer review issues in 2015</a:t>
            </a:r>
            <a:endParaRPr lang="en-US" dirty="0" smtClean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Lost opportunity for leveraging model approval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GUC supported suspending basin-wide model approvals for greater good</a:t>
            </a:r>
            <a:endParaRPr lang="en-US" dirty="0"/>
          </a:p>
        </p:txBody>
      </p:sp>
      <p:grpSp>
        <p:nvGrpSpPr>
          <p:cNvPr id="72" name="Group 71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73" name="Group 72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Rectangle 106"/>
              <p:cNvSpPr/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2015</a:t>
                </a:r>
              </a:p>
            </p:txBody>
          </p:sp>
          <p:sp>
            <p:nvSpPr>
              <p:cNvPr id="108" name="Chevron 107"/>
              <p:cNvSpPr/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4" name="Group 73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5" name="Rectangle 104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2014</a:t>
                </a:r>
              </a:p>
            </p:txBody>
          </p:sp>
          <p:sp>
            <p:nvSpPr>
              <p:cNvPr id="106" name="Chevron 105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3" name="Rectangle 102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2013</a:t>
                </a:r>
              </a:p>
            </p:txBody>
          </p:sp>
          <p:sp>
            <p:nvSpPr>
              <p:cNvPr id="104" name="Chevron 103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1" name="Rectangle 100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2012</a:t>
                </a:r>
              </a:p>
            </p:txBody>
          </p:sp>
          <p:sp>
            <p:nvSpPr>
              <p:cNvPr id="102" name="Chevron 101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9" name="Group 78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9" name="Rectangle 98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2011</a:t>
                </a:r>
              </a:p>
            </p:txBody>
          </p:sp>
          <p:sp>
            <p:nvSpPr>
              <p:cNvPr id="100" name="Chevron 99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7" name="Rectangle 96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2010</a:t>
                </a:r>
              </a:p>
            </p:txBody>
          </p:sp>
          <p:sp>
            <p:nvSpPr>
              <p:cNvPr id="98" name="Chevron 97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5" name="Rectangle 94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96" name="Chevron 95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92" name="Rectangle 91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2008</a:t>
                </a:r>
              </a:p>
            </p:txBody>
          </p:sp>
          <p:sp>
            <p:nvSpPr>
              <p:cNvPr id="93" name="Chevron 92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9" name="Rectangle 88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60000"/>
                      <a:lumOff val="40000"/>
                    </a:schemeClr>
                  </a:solidFill>
                  <a:effectLst/>
                </a:endParaRPr>
              </a:p>
            </p:txBody>
          </p:sp>
          <p:sp>
            <p:nvSpPr>
              <p:cNvPr id="91" name="Chevron 90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87" name="Rectangle 86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88" name="Chevron 87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4979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838" y="2650603"/>
            <a:ext cx="8403219" cy="4109016"/>
          </a:xfrm>
        </p:spPr>
        <p:txBody>
          <a:bodyPr/>
          <a:lstStyle/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800" dirty="0" smtClean="0"/>
              <a:t>HB 609 was answer to GUC’s request for an MOA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800" dirty="0" smtClean="0"/>
              <a:t>In May 2012, met with DENR Secretary and DWR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sz="1600" dirty="0" smtClean="0"/>
              <a:t>Lots of questions: </a:t>
            </a:r>
          </a:p>
          <a:p>
            <a:pPr marL="1198563" lvl="2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400" i="1" dirty="0" smtClean="0">
                <a:solidFill>
                  <a:srgbClr val="0070C0"/>
                </a:solidFill>
              </a:rPr>
              <a:t>General process</a:t>
            </a:r>
          </a:p>
          <a:p>
            <a:pPr marL="1198563" lvl="2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400" i="1" dirty="0" smtClean="0">
                <a:solidFill>
                  <a:srgbClr val="0070C0"/>
                </a:solidFill>
              </a:rPr>
              <a:t>Agency </a:t>
            </a:r>
            <a:r>
              <a:rPr lang="en-US" sz="1400" i="1" dirty="0">
                <a:solidFill>
                  <a:srgbClr val="0070C0"/>
                </a:solidFill>
              </a:rPr>
              <a:t>primacy (decision-making </a:t>
            </a:r>
            <a:r>
              <a:rPr lang="en-US" sz="1400" i="1" dirty="0" smtClean="0">
                <a:solidFill>
                  <a:srgbClr val="0070C0"/>
                </a:solidFill>
              </a:rPr>
              <a:t>authority)</a:t>
            </a:r>
          </a:p>
          <a:p>
            <a:pPr marL="1198563" lvl="2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400" i="1" dirty="0" smtClean="0">
                <a:solidFill>
                  <a:srgbClr val="0070C0"/>
                </a:solidFill>
              </a:rPr>
              <a:t>Preferred alternative selection</a:t>
            </a:r>
          </a:p>
          <a:p>
            <a:pPr marL="1198563" lvl="2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400" i="1" dirty="0" smtClean="0">
                <a:solidFill>
                  <a:srgbClr val="0070C0"/>
                </a:solidFill>
              </a:rPr>
              <a:t>IBT considerations</a:t>
            </a:r>
          </a:p>
          <a:p>
            <a:pPr marL="1198563" lvl="2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400" i="1" dirty="0" smtClean="0">
                <a:solidFill>
                  <a:srgbClr val="0070C0"/>
                </a:solidFill>
              </a:rPr>
              <a:t>How </a:t>
            </a:r>
            <a:r>
              <a:rPr lang="en-US" sz="1400" i="1" dirty="0">
                <a:solidFill>
                  <a:srgbClr val="0070C0"/>
                </a:solidFill>
              </a:rPr>
              <a:t>will process conclusions be </a:t>
            </a:r>
            <a:r>
              <a:rPr lang="en-US" sz="1400" i="1" dirty="0" smtClean="0">
                <a:solidFill>
                  <a:srgbClr val="0070C0"/>
                </a:solidFill>
              </a:rPr>
              <a:t>documented?</a:t>
            </a:r>
          </a:p>
          <a:p>
            <a:pPr marL="1198563" lvl="2" indent="0">
              <a:spcBef>
                <a:spcPts val="100"/>
              </a:spcBef>
              <a:spcAft>
                <a:spcPts val="100"/>
              </a:spcAft>
              <a:buNone/>
            </a:pPr>
            <a:r>
              <a:rPr lang="en-US" sz="1400" i="1" dirty="0" smtClean="0">
                <a:solidFill>
                  <a:srgbClr val="0070C0"/>
                </a:solidFill>
              </a:rPr>
              <a:t>How </a:t>
            </a:r>
            <a:r>
              <a:rPr lang="en-US" sz="1400" i="1" dirty="0">
                <a:solidFill>
                  <a:srgbClr val="0070C0"/>
                </a:solidFill>
              </a:rPr>
              <a:t>will EFDC model approval be achieved?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sz="1600" dirty="0" smtClean="0"/>
              <a:t>Few answers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800" dirty="0" smtClean="0"/>
              <a:t>GUC passed resolution in July 2012 to enter into HB 609 process</a:t>
            </a:r>
          </a:p>
          <a:p>
            <a:pPr>
              <a:spcBef>
                <a:spcPts val="100"/>
              </a:spcBef>
              <a:spcAft>
                <a:spcPts val="100"/>
              </a:spcAft>
            </a:pPr>
            <a:r>
              <a:rPr lang="en-US" sz="1800" dirty="0" smtClean="0"/>
              <a:t>Fall 2012 meetings with DWR: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sz="1600" dirty="0" smtClean="0"/>
              <a:t>Water demand projections and water conservation analysis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sz="1600" dirty="0" smtClean="0"/>
              <a:t>Water supply alternatives from Master Plan</a:t>
            </a:r>
          </a:p>
          <a:p>
            <a:pPr lvl="1">
              <a:spcBef>
                <a:spcPts val="100"/>
              </a:spcBef>
              <a:spcAft>
                <a:spcPts val="100"/>
              </a:spcAft>
            </a:pPr>
            <a:r>
              <a:rPr lang="en-US" sz="1600" dirty="0" smtClean="0"/>
              <a:t>Tar River Flow Study presentation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5" name="Group 4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Rectangle 32"/>
              <p:cNvSpPr/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2015</a:t>
                </a:r>
              </a:p>
            </p:txBody>
          </p:sp>
          <p:sp>
            <p:nvSpPr>
              <p:cNvPr id="34" name="Chevron 33"/>
              <p:cNvSpPr/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Rectangle 30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2014</a:t>
                </a:r>
              </a:p>
            </p:txBody>
          </p:sp>
          <p:sp>
            <p:nvSpPr>
              <p:cNvPr id="32" name="Chevron 31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Rectangle 28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2013</a:t>
                </a:r>
              </a:p>
            </p:txBody>
          </p:sp>
          <p:sp>
            <p:nvSpPr>
              <p:cNvPr id="30" name="Chevron 29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 26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2012</a:t>
                </a:r>
              </a:p>
            </p:txBody>
          </p:sp>
          <p:sp>
            <p:nvSpPr>
              <p:cNvPr id="28" name="Chevron 27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Rectangle 24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2011</a:t>
                </a:r>
              </a:p>
            </p:txBody>
          </p:sp>
          <p:sp>
            <p:nvSpPr>
              <p:cNvPr id="26" name="Chevron 25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2010</a:t>
                </a:r>
              </a:p>
            </p:txBody>
          </p:sp>
          <p:sp>
            <p:nvSpPr>
              <p:cNvPr id="24" name="Chevron 23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 20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22" name="Chevron 21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2008</a:t>
                </a:r>
              </a:p>
            </p:txBody>
          </p:sp>
          <p:sp>
            <p:nvSpPr>
              <p:cNvPr id="20" name="Chevron 19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 16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60000"/>
                      <a:lumOff val="40000"/>
                    </a:schemeClr>
                  </a:solidFill>
                  <a:effectLst/>
                </a:endParaRPr>
              </a:p>
            </p:txBody>
          </p:sp>
          <p:sp>
            <p:nvSpPr>
              <p:cNvPr id="18" name="Chevron 17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16" name="Chevron 15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495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838" y="2963119"/>
            <a:ext cx="8042245" cy="3085569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GUC spent an additional </a:t>
            </a:r>
            <a:r>
              <a:rPr lang="en-US" dirty="0" smtClean="0">
                <a:solidFill>
                  <a:srgbClr val="C00000"/>
                </a:solidFill>
              </a:rPr>
              <a:t>$70k </a:t>
            </a:r>
            <a:r>
              <a:rPr lang="en-US" dirty="0" smtClean="0"/>
              <a:t>on HB 609 and HB 1743 efforts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DWR met with agency representatives in Fall 2014 to discuss EFDC model for HB 609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DWR Email and Final Memorandum in January 2015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46" name="Group 45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4" name="Rectangle 73"/>
              <p:cNvSpPr/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2015</a:t>
                </a:r>
              </a:p>
            </p:txBody>
          </p:sp>
          <p:sp>
            <p:nvSpPr>
              <p:cNvPr id="75" name="Chevron 74"/>
              <p:cNvSpPr/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2" name="Rectangle 71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2014</a:t>
                </a:r>
              </a:p>
            </p:txBody>
          </p:sp>
          <p:sp>
            <p:nvSpPr>
              <p:cNvPr id="73" name="Chevron 72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70" name="Rectangle 69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2013</a:t>
                </a:r>
              </a:p>
            </p:txBody>
          </p:sp>
          <p:sp>
            <p:nvSpPr>
              <p:cNvPr id="71" name="Chevron 70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8" name="Rectangle 67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2012</a:t>
                </a:r>
              </a:p>
            </p:txBody>
          </p:sp>
          <p:sp>
            <p:nvSpPr>
              <p:cNvPr id="69" name="Chevron 68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6" name="Rectangle 65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2011</a:t>
                </a:r>
              </a:p>
            </p:txBody>
          </p:sp>
          <p:sp>
            <p:nvSpPr>
              <p:cNvPr id="67" name="Chevron 66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Rectangle 63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2010</a:t>
                </a:r>
              </a:p>
            </p:txBody>
          </p:sp>
          <p:sp>
            <p:nvSpPr>
              <p:cNvPr id="65" name="Chevron 64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2" name="Rectangle 61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63" name="Chevron 62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Rectangle 59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2008</a:t>
                </a:r>
              </a:p>
            </p:txBody>
          </p:sp>
          <p:sp>
            <p:nvSpPr>
              <p:cNvPr id="61" name="Chevron 60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8" name="Rectangle 57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60000"/>
                      <a:lumOff val="40000"/>
                    </a:schemeClr>
                  </a:solidFill>
                  <a:effectLst/>
                </a:endParaRPr>
              </a:p>
            </p:txBody>
          </p:sp>
          <p:sp>
            <p:nvSpPr>
              <p:cNvPr id="59" name="Chevron 58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56" name="Rectangle 55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57" name="Chevron 56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69969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ontent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6200000">
            <a:off x="2304725" y="2047564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99937" y="3238557"/>
            <a:ext cx="939338" cy="1034935"/>
          </a:xfrm>
        </p:spPr>
      </p:pic>
      <p:sp>
        <p:nvSpPr>
          <p:cNvPr id="4" name="Rounded Rectangle 3"/>
          <p:cNvSpPr/>
          <p:nvPr/>
        </p:nvSpPr>
        <p:spPr bwMode="auto">
          <a:xfrm>
            <a:off x="2291080" y="3181240"/>
            <a:ext cx="4765040" cy="2042160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6200000">
            <a:off x="3336726" y="204756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colorTemperature colorTemp="2272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6200000">
            <a:off x="4403526" y="204756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6200000">
            <a:off x="5475406" y="204756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5400000" flipV="1">
            <a:off x="2478206" y="5452836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Content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5400000" flipV="1">
            <a:off x="3504366" y="545283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Content Placeholder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colorTemperature colorTemp="2272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5400000" flipV="1">
            <a:off x="4571166" y="545283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Content Placeholder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colorTemperature colorTemp="3115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0800000">
            <a:off x="871879" y="3021870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Content Placeholder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colorTemperature colorTemp="2272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0800000">
            <a:off x="879022" y="4641281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Content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0800000" flipH="1">
            <a:off x="7056120" y="3181238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Content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0800000" flipH="1">
            <a:off x="7056120" y="4085478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00" y="3456349"/>
            <a:ext cx="1249879" cy="43061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6320312" y="4327111"/>
            <a:ext cx="1359430" cy="420974"/>
            <a:chOff x="6882363" y="5380386"/>
            <a:chExt cx="1359430" cy="420974"/>
          </a:xfrm>
        </p:grpSpPr>
        <p:sp>
          <p:nvSpPr>
            <p:cNvPr id="33" name="Rectangle 32"/>
            <p:cNvSpPr/>
            <p:nvPr/>
          </p:nvSpPr>
          <p:spPr bwMode="auto">
            <a:xfrm>
              <a:off x="6882363" y="5380386"/>
              <a:ext cx="1359430" cy="42097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7" name="Picture 1" descr="GUC logo"/>
            <p:cNvPicPr>
              <a:picLocks noChangeAspect="1" noChangeArrowheads="1"/>
            </p:cNvPicPr>
            <p:nvPr/>
          </p:nvPicPr>
          <p:blipFill>
            <a:blip r:embed="rId9"/>
            <a:srcRect l="10035" r="9116" b="-1777"/>
            <a:stretch>
              <a:fillRect/>
            </a:stretch>
          </p:blipFill>
          <p:spPr bwMode="auto">
            <a:xfrm>
              <a:off x="6923478" y="5380386"/>
              <a:ext cx="1265120" cy="404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48" y="4845510"/>
            <a:ext cx="929018" cy="9026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709" y="2596623"/>
            <a:ext cx="798394" cy="7983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54" y="2606781"/>
            <a:ext cx="798394" cy="7983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8128" r="8313"/>
          <a:stretch/>
        </p:blipFill>
        <p:spPr>
          <a:xfrm>
            <a:off x="1599955" y="3151473"/>
            <a:ext cx="835752" cy="575915"/>
          </a:xfrm>
          <a:prstGeom prst="rect">
            <a:avLst/>
          </a:prstGeom>
        </p:spPr>
      </p:pic>
      <p:pic>
        <p:nvPicPr>
          <p:cNvPr id="27" name="Content Placeholder 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colorTemperature colorTemp="2272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10800000">
            <a:off x="871879" y="3856991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8128" r="8313"/>
          <a:stretch/>
        </p:blipFill>
        <p:spPr>
          <a:xfrm>
            <a:off x="1609874" y="3977226"/>
            <a:ext cx="835752" cy="57591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8128" r="8313"/>
          <a:stretch/>
        </p:blipFill>
        <p:spPr>
          <a:xfrm>
            <a:off x="1602687" y="4800227"/>
            <a:ext cx="835752" cy="5759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8128" r="8313"/>
          <a:stretch/>
        </p:blipFill>
        <p:spPr>
          <a:xfrm>
            <a:off x="2741884" y="4951224"/>
            <a:ext cx="835752" cy="5759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t="8128" r="8313"/>
          <a:stretch/>
        </p:blipFill>
        <p:spPr>
          <a:xfrm>
            <a:off x="3737202" y="4952970"/>
            <a:ext cx="835752" cy="57591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0" y="2596623"/>
            <a:ext cx="712397" cy="71239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252291" y="1293925"/>
            <a:ext cx="2469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Group required DMF concurrence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Multiply 18"/>
          <p:cNvSpPr/>
          <p:nvPr/>
        </p:nvSpPr>
        <p:spPr bwMode="auto">
          <a:xfrm>
            <a:off x="2558551" y="2559064"/>
            <a:ext cx="844952" cy="873511"/>
          </a:xfrm>
          <a:prstGeom prst="mathMultiply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Multiply 38"/>
          <p:cNvSpPr/>
          <p:nvPr/>
        </p:nvSpPr>
        <p:spPr bwMode="auto">
          <a:xfrm>
            <a:off x="3593412" y="2547437"/>
            <a:ext cx="844952" cy="873511"/>
          </a:xfrm>
          <a:prstGeom prst="mathMultiply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Multiply 39"/>
          <p:cNvSpPr/>
          <p:nvPr/>
        </p:nvSpPr>
        <p:spPr bwMode="auto">
          <a:xfrm>
            <a:off x="6732576" y="3220115"/>
            <a:ext cx="844952" cy="873511"/>
          </a:xfrm>
          <a:prstGeom prst="mathMultiply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Multiply 40"/>
          <p:cNvSpPr/>
          <p:nvPr/>
        </p:nvSpPr>
        <p:spPr bwMode="auto">
          <a:xfrm>
            <a:off x="6711726" y="4102385"/>
            <a:ext cx="844952" cy="873511"/>
          </a:xfrm>
          <a:prstGeom prst="mathMultiply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941490" y="5258344"/>
            <a:ext cx="18306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GUC did not have a seat at the table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580" y="2532860"/>
            <a:ext cx="929018" cy="9026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9702605">
            <a:off x="4499395" y="1979223"/>
            <a:ext cx="1021433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 contourW="12700">
              <a:extrusionClr>
                <a:srgbClr val="800000"/>
              </a:extrusionClr>
              <a:contourClr>
                <a:srgbClr val="800000"/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rgbClr val="800000"/>
                  </a:solidFill>
                  <a:prstDash val="solid"/>
                </a:ln>
                <a:pattFill prst="dkDnDiag">
                  <a:fgClr>
                    <a:srgbClr val="C00000"/>
                  </a:fgClr>
                  <a:bgClr>
                    <a:schemeClr val="bg1"/>
                  </a:bgClr>
                </a:pattFill>
              </a:rPr>
              <a:t>NEW</a:t>
            </a:r>
            <a:endParaRPr lang="en-US" sz="2800" b="1" cap="none" spc="0" dirty="0">
              <a:ln w="12700">
                <a:solidFill>
                  <a:srgbClr val="800000"/>
                </a:solidFill>
                <a:prstDash val="solid"/>
              </a:ln>
              <a:pattFill prst="dkDnDiag">
                <a:fgClr>
                  <a:srgbClr val="C00000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46" name="Rectangle 45"/>
          <p:cNvSpPr/>
          <p:nvPr/>
        </p:nvSpPr>
        <p:spPr>
          <a:xfrm rot="19702605">
            <a:off x="4734937" y="5781622"/>
            <a:ext cx="1021433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 contourW="12700">
              <a:extrusionClr>
                <a:srgbClr val="800000"/>
              </a:extrusionClr>
              <a:contourClr>
                <a:srgbClr val="800000"/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rgbClr val="800000"/>
                  </a:solidFill>
                  <a:prstDash val="solid"/>
                </a:ln>
                <a:pattFill prst="dkDnDiag">
                  <a:fgClr>
                    <a:srgbClr val="C00000"/>
                  </a:fgClr>
                  <a:bgClr>
                    <a:schemeClr val="bg1"/>
                  </a:bgClr>
                </a:pattFill>
              </a:rPr>
              <a:t>NEW</a:t>
            </a:r>
            <a:endParaRPr lang="en-US" sz="2800" b="1" cap="none" spc="0" dirty="0">
              <a:ln w="12700">
                <a:solidFill>
                  <a:srgbClr val="800000"/>
                </a:solidFill>
                <a:prstDash val="solid"/>
              </a:ln>
              <a:pattFill prst="dkDnDiag">
                <a:fgClr>
                  <a:srgbClr val="C00000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48" name="Rectangle 47"/>
          <p:cNvSpPr/>
          <p:nvPr/>
        </p:nvSpPr>
        <p:spPr>
          <a:xfrm rot="19702605">
            <a:off x="667753" y="3143564"/>
            <a:ext cx="1021433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 contourW="12700">
              <a:extrusionClr>
                <a:srgbClr val="800000"/>
              </a:extrusionClr>
              <a:contourClr>
                <a:srgbClr val="800000"/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rgbClr val="800000"/>
                  </a:solidFill>
                  <a:prstDash val="solid"/>
                </a:ln>
                <a:pattFill prst="dkDnDiag">
                  <a:fgClr>
                    <a:srgbClr val="C00000"/>
                  </a:fgClr>
                  <a:bgClr>
                    <a:schemeClr val="bg1"/>
                  </a:bgClr>
                </a:pattFill>
              </a:rPr>
              <a:t>NEW</a:t>
            </a:r>
            <a:endParaRPr lang="en-US" sz="2800" b="1" cap="none" spc="0" dirty="0">
              <a:ln w="12700">
                <a:solidFill>
                  <a:srgbClr val="800000"/>
                </a:solidFill>
                <a:prstDash val="solid"/>
              </a:ln>
              <a:pattFill prst="dkDnDiag">
                <a:fgClr>
                  <a:srgbClr val="C00000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49" name="Rectangle 48"/>
          <p:cNvSpPr/>
          <p:nvPr/>
        </p:nvSpPr>
        <p:spPr>
          <a:xfrm rot="19702605">
            <a:off x="636913" y="4028570"/>
            <a:ext cx="1021433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 contourW="12700">
              <a:extrusionClr>
                <a:srgbClr val="800000"/>
              </a:extrusionClr>
              <a:contourClr>
                <a:srgbClr val="800000"/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rgbClr val="800000"/>
                  </a:solidFill>
                  <a:prstDash val="solid"/>
                </a:ln>
                <a:pattFill prst="dkDnDiag">
                  <a:fgClr>
                    <a:srgbClr val="C00000"/>
                  </a:fgClr>
                  <a:bgClr>
                    <a:schemeClr val="bg1"/>
                  </a:bgClr>
                </a:pattFill>
              </a:rPr>
              <a:t>NEW</a:t>
            </a:r>
            <a:endParaRPr lang="en-US" sz="2800" b="1" cap="none" spc="0" dirty="0">
              <a:ln w="12700">
                <a:solidFill>
                  <a:srgbClr val="800000"/>
                </a:solidFill>
                <a:prstDash val="solid"/>
              </a:ln>
              <a:pattFill prst="dkDnDiag">
                <a:fgClr>
                  <a:srgbClr val="C00000"/>
                </a:fgClr>
                <a:bgClr>
                  <a:schemeClr val="bg1"/>
                </a:bgClr>
              </a:pattFill>
            </a:endParaRPr>
          </a:p>
        </p:txBody>
      </p:sp>
      <p:sp>
        <p:nvSpPr>
          <p:cNvPr id="50" name="Rectangle 49"/>
          <p:cNvSpPr/>
          <p:nvPr/>
        </p:nvSpPr>
        <p:spPr>
          <a:xfrm rot="19702605">
            <a:off x="703114" y="4824557"/>
            <a:ext cx="1021433" cy="523220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 contourW="12700">
              <a:extrusionClr>
                <a:srgbClr val="800000"/>
              </a:extrusionClr>
              <a:contourClr>
                <a:srgbClr val="800000"/>
              </a:contourClr>
            </a:sp3d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rgbClr val="800000"/>
                  </a:solidFill>
                  <a:prstDash val="solid"/>
                </a:ln>
                <a:pattFill prst="dkDnDiag">
                  <a:fgClr>
                    <a:srgbClr val="C00000"/>
                  </a:fgClr>
                  <a:bgClr>
                    <a:schemeClr val="bg1"/>
                  </a:bgClr>
                </a:pattFill>
              </a:rPr>
              <a:t>NEW</a:t>
            </a:r>
            <a:endParaRPr lang="en-US" sz="2800" b="1" cap="none" spc="0" dirty="0">
              <a:ln w="12700">
                <a:solidFill>
                  <a:srgbClr val="800000"/>
                </a:solidFill>
                <a:prstDash val="solid"/>
              </a:ln>
              <a:pattFill prst="dkDnDiag">
                <a:fgClr>
                  <a:srgbClr val="C00000"/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51" name="Content Placeholder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924" b="43775" l="73009" r="91593"/>
                    </a14:imgEffect>
                    <a14:imgEffect>
                      <a14:sharpenSoften amount="42000"/>
                    </a14:imgEffect>
                    <a14:imgEffect>
                      <a14:brightnessContrast bright="-16000" contras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56" t="31742" r="7448" b="55665"/>
          <a:stretch/>
        </p:blipFill>
        <p:spPr bwMode="auto">
          <a:xfrm rot="5400000" flipV="1">
            <a:off x="5632731" y="5438815"/>
            <a:ext cx="1363108" cy="90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293" y="4832391"/>
            <a:ext cx="929018" cy="902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12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382219"/>
            <a:ext cx="8024884" cy="5032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HB 609 email and Memo from DENR on January 19, 2015: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92068"/>
            <a:ext cx="6049074" cy="222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84750"/>
            <a:ext cx="6191702" cy="18779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457200" y="3190650"/>
            <a:ext cx="5561635" cy="258605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51994" y="3002197"/>
            <a:ext cx="5218254" cy="228600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457200" y="4995765"/>
            <a:ext cx="5851004" cy="308526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57201" y="5211695"/>
            <a:ext cx="2563792" cy="292986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57199" y="6123918"/>
            <a:ext cx="5851004" cy="277444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57199" y="6401361"/>
            <a:ext cx="2158679" cy="185173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06274" y="4481025"/>
            <a:ext cx="2344627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In-field instream flow study issue resolved in 2009!!</a:t>
            </a: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Additional documentation??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57199" y="4796102"/>
            <a:ext cx="5851004" cy="280684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198" y="1891071"/>
            <a:ext cx="1036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email: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198" y="4108652"/>
            <a:ext cx="1645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</a:rPr>
              <a:t>memorandum:</a:t>
            </a:r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471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839" y="2948033"/>
            <a:ext cx="4870431" cy="3432210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Here we are in 2015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10. Long. Years. Later.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GUC knew the answer to the water supply question in 2007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GUC followed all the rules, planned ahead, asked agency representatives for input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>
                <a:solidFill>
                  <a:srgbClr val="C00000"/>
                </a:solidFill>
              </a:rPr>
              <a:t>GUC has spent $1.7 million to date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5" name="Group 4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Rectangle 32"/>
              <p:cNvSpPr>
                <a:spLocks noChangeAspect="1"/>
              </p:cNvSpPr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2015</a:t>
                </a:r>
              </a:p>
            </p:txBody>
          </p:sp>
          <p:sp>
            <p:nvSpPr>
              <p:cNvPr id="34" name="Chevron 33"/>
              <p:cNvSpPr>
                <a:spLocks noChangeAspect="1"/>
              </p:cNvSpPr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Rectangle 30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2014</a:t>
                </a:r>
              </a:p>
            </p:txBody>
          </p:sp>
          <p:sp>
            <p:nvSpPr>
              <p:cNvPr id="32" name="Chevron 31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Rectangle 28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2013</a:t>
                </a:r>
              </a:p>
            </p:txBody>
          </p:sp>
          <p:sp>
            <p:nvSpPr>
              <p:cNvPr id="30" name="Chevron 29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 26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2012</a:t>
                </a:r>
              </a:p>
            </p:txBody>
          </p:sp>
          <p:sp>
            <p:nvSpPr>
              <p:cNvPr id="28" name="Chevron 27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Rectangle 24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2011</a:t>
                </a:r>
              </a:p>
            </p:txBody>
          </p:sp>
          <p:sp>
            <p:nvSpPr>
              <p:cNvPr id="26" name="Chevron 25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2010</a:t>
                </a:r>
              </a:p>
            </p:txBody>
          </p:sp>
          <p:sp>
            <p:nvSpPr>
              <p:cNvPr id="24" name="Chevron 23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 20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22" name="Chevron 21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2008</a:t>
                </a:r>
              </a:p>
            </p:txBody>
          </p:sp>
          <p:sp>
            <p:nvSpPr>
              <p:cNvPr id="20" name="Chevron 19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 16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60000"/>
                      <a:lumOff val="40000"/>
                    </a:schemeClr>
                  </a:solidFill>
                  <a:effectLst/>
                </a:endParaRPr>
              </a:p>
            </p:txBody>
          </p:sp>
          <p:sp>
            <p:nvSpPr>
              <p:cNvPr id="18" name="Chevron 17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16" name="Chevron 15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3729">
            <a:off x="5555965" y="3289061"/>
            <a:ext cx="2464961" cy="24649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298" y="4871823"/>
            <a:ext cx="829337" cy="1345014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882">
            <a:off x="7142093" y="2991053"/>
            <a:ext cx="829337" cy="1345014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3669">
            <a:off x="7261885" y="5101284"/>
            <a:ext cx="1019101" cy="1019101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1332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839" y="2948032"/>
            <a:ext cx="4629229" cy="3788433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/>
              <a:t>No clear conclusion from HB 609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GUC’s </a:t>
            </a:r>
            <a:r>
              <a:rPr lang="en-US" dirty="0"/>
              <a:t>w</a:t>
            </a:r>
            <a:r>
              <a:rPr lang="en-US" dirty="0" smtClean="0"/>
              <a:t>ater supply future is still uncertain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Is massive / expensive Tar River Flow Study going to be applicable in 10 to 15 years?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Flow Study demonstrated </a:t>
            </a:r>
            <a:r>
              <a:rPr lang="en-US" dirty="0" smtClean="0">
                <a:solidFill>
                  <a:srgbClr val="C00000"/>
                </a:solidFill>
              </a:rPr>
              <a:t>NO IMPACT</a:t>
            </a:r>
            <a:r>
              <a:rPr lang="en-US" dirty="0" smtClean="0"/>
              <a:t> at a 2050 maximum day withdrawal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5" name="Group 4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Rectangle 32"/>
              <p:cNvSpPr>
                <a:spLocks noChangeAspect="1"/>
              </p:cNvSpPr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2015</a:t>
                </a:r>
              </a:p>
            </p:txBody>
          </p:sp>
          <p:sp>
            <p:nvSpPr>
              <p:cNvPr id="34" name="Chevron 33"/>
              <p:cNvSpPr>
                <a:spLocks noChangeAspect="1"/>
              </p:cNvSpPr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Rectangle 30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2014</a:t>
                </a:r>
              </a:p>
            </p:txBody>
          </p:sp>
          <p:sp>
            <p:nvSpPr>
              <p:cNvPr id="32" name="Chevron 31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Rectangle 28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2013</a:t>
                </a:r>
              </a:p>
            </p:txBody>
          </p:sp>
          <p:sp>
            <p:nvSpPr>
              <p:cNvPr id="30" name="Chevron 29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 26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2012</a:t>
                </a:r>
              </a:p>
            </p:txBody>
          </p:sp>
          <p:sp>
            <p:nvSpPr>
              <p:cNvPr id="28" name="Chevron 27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Rectangle 24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2011</a:t>
                </a:r>
              </a:p>
            </p:txBody>
          </p:sp>
          <p:sp>
            <p:nvSpPr>
              <p:cNvPr id="26" name="Chevron 25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2010</a:t>
                </a:r>
              </a:p>
            </p:txBody>
          </p:sp>
          <p:sp>
            <p:nvSpPr>
              <p:cNvPr id="24" name="Chevron 23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 20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22" name="Chevron 21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2008</a:t>
                </a:r>
              </a:p>
            </p:txBody>
          </p:sp>
          <p:sp>
            <p:nvSpPr>
              <p:cNvPr id="20" name="Chevron 19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 16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60000"/>
                      <a:lumOff val="40000"/>
                    </a:schemeClr>
                  </a:solidFill>
                  <a:effectLst/>
                </a:endParaRPr>
              </a:p>
            </p:txBody>
          </p:sp>
          <p:sp>
            <p:nvSpPr>
              <p:cNvPr id="18" name="Chevron 17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16" name="Chevron 15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3729">
            <a:off x="5555965" y="3289061"/>
            <a:ext cx="2464961" cy="246496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298" y="4871823"/>
            <a:ext cx="829337" cy="1345014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882">
            <a:off x="7142093" y="2991053"/>
            <a:ext cx="829337" cy="1345014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3669">
            <a:off x="7261885" y="5101284"/>
            <a:ext cx="1019101" cy="1019101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55629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837" y="2779356"/>
            <a:ext cx="5090951" cy="3905529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/>
              <a:t>HB 795 effectively eliminates SEPA for most projects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 smtClean="0"/>
              <a:t>Unclear if the WTP expansion project will trigger new legislative SEPA criteria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 smtClean="0"/>
              <a:t>Possible federal funding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/>
              <a:t>Is GUC going to have to keep defending this work every 5 to 8 years?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rgbClr val="C00000"/>
                </a:solidFill>
              </a:rPr>
              <a:t>How can GUC preserve the conclusions of the Tar River Flow Study?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5" name="Group 4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Rectangle 32"/>
              <p:cNvSpPr>
                <a:spLocks noChangeAspect="1"/>
              </p:cNvSpPr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2015</a:t>
                </a:r>
              </a:p>
            </p:txBody>
          </p:sp>
          <p:sp>
            <p:nvSpPr>
              <p:cNvPr id="34" name="Chevron 33"/>
              <p:cNvSpPr>
                <a:spLocks noChangeAspect="1"/>
              </p:cNvSpPr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1" name="Rectangle 30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2014</a:t>
                </a:r>
              </a:p>
            </p:txBody>
          </p:sp>
          <p:sp>
            <p:nvSpPr>
              <p:cNvPr id="32" name="Chevron 31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Rectangle 28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2013</a:t>
                </a:r>
              </a:p>
            </p:txBody>
          </p:sp>
          <p:sp>
            <p:nvSpPr>
              <p:cNvPr id="30" name="Chevron 29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 26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2012</a:t>
                </a:r>
              </a:p>
            </p:txBody>
          </p:sp>
          <p:sp>
            <p:nvSpPr>
              <p:cNvPr id="28" name="Chevron 27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Rectangle 24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2011</a:t>
                </a:r>
              </a:p>
            </p:txBody>
          </p:sp>
          <p:sp>
            <p:nvSpPr>
              <p:cNvPr id="26" name="Chevron 25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2010</a:t>
                </a:r>
              </a:p>
            </p:txBody>
          </p:sp>
          <p:sp>
            <p:nvSpPr>
              <p:cNvPr id="24" name="Chevron 23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 20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22" name="Chevron 21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2008</a:t>
                </a:r>
              </a:p>
            </p:txBody>
          </p:sp>
          <p:sp>
            <p:nvSpPr>
              <p:cNvPr id="20" name="Chevron 19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 16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60000"/>
                      <a:lumOff val="40000"/>
                    </a:schemeClr>
                  </a:solidFill>
                  <a:effectLst/>
                </a:endParaRPr>
              </a:p>
            </p:txBody>
          </p:sp>
          <p:sp>
            <p:nvSpPr>
              <p:cNvPr id="18" name="Chevron 17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bg2">
                        <a:lumMod val="60000"/>
                        <a:lumOff val="40000"/>
                      </a:schemeClr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16" name="Chevron 15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3729">
            <a:off x="5555965" y="3289061"/>
            <a:ext cx="2464961" cy="246496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298" y="4871823"/>
            <a:ext cx="829337" cy="1345014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5882">
            <a:off x="7142093" y="2991053"/>
            <a:ext cx="829337" cy="1345014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3669">
            <a:off x="7261885" y="5101284"/>
            <a:ext cx="1019101" cy="1019101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2803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04708"/>
            <a:ext cx="8024884" cy="5153544"/>
          </a:xfrm>
        </p:spPr>
        <p:txBody>
          <a:bodyPr/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Greenville Utilities lends support to NC AWWA-WEA and NC League of Municipalities proposal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Proposal recommendations: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Regulated </a:t>
            </a:r>
            <a:r>
              <a:rPr lang="en-US" sz="2000" dirty="0" err="1" smtClean="0"/>
              <a:t>riparianism</a:t>
            </a:r>
            <a:r>
              <a:rPr lang="en-US" sz="2000" dirty="0" smtClean="0"/>
              <a:t> / permitted water withdrawal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Capacity Use Area designations for surface water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Encourage regional water supply planning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Ecological flow should not be a stand-alone regulatory component without water supply considerations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Review interbasin transfer regulation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2000" dirty="0" smtClean="0"/>
              <a:t>Increased cooperation with state agencies</a:t>
            </a:r>
            <a:endParaRPr lang="en-US" dirty="0" smtClean="0"/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Decision-making authority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Regulatory support</a:t>
            </a:r>
          </a:p>
          <a:p>
            <a:pPr lvl="2">
              <a:spcBef>
                <a:spcPts val="400"/>
              </a:spcBef>
              <a:spcAft>
                <a:spcPts val="400"/>
              </a:spcAft>
            </a:pPr>
            <a:r>
              <a:rPr lang="en-US" dirty="0" smtClean="0"/>
              <a:t>Accountability</a:t>
            </a:r>
          </a:p>
        </p:txBody>
      </p:sp>
    </p:spTree>
    <p:extLst>
      <p:ext uri="{BB962C8B-B14F-4D97-AF65-F5344CB8AC3E}">
        <p14:creationId xmlns:p14="http://schemas.microsoft.com/office/powerpoint/2010/main" val="16341975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4" y="1565481"/>
            <a:ext cx="3437939" cy="4449097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 bwMode="auto">
          <a:xfrm>
            <a:off x="3274142" y="1565482"/>
            <a:ext cx="5456903" cy="1669332"/>
          </a:xfrm>
          <a:prstGeom prst="wedgeRectCallout">
            <a:avLst>
              <a:gd name="adj1" fmla="val -68040"/>
              <a:gd name="adj2" fmla="val 44799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11" y="1673636"/>
            <a:ext cx="5189670" cy="13869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438609" y="2281944"/>
            <a:ext cx="4951011" cy="141216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115299" y="2107726"/>
            <a:ext cx="467381" cy="188410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777263" y="2708840"/>
            <a:ext cx="4612357" cy="180364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438609" y="2889204"/>
            <a:ext cx="1903011" cy="146622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053839" y="3596639"/>
            <a:ext cx="4571545" cy="2865121"/>
          </a:xfrm>
        </p:spPr>
        <p:txBody>
          <a:bodyPr/>
          <a:lstStyle/>
          <a:p>
            <a:r>
              <a:rPr lang="en-US" dirty="0" smtClean="0"/>
              <a:t>DWR staff stated in 1997 that existing models not applicable to GUC’s intake</a:t>
            </a:r>
          </a:p>
          <a:p>
            <a:pPr lvl="1"/>
            <a:r>
              <a:rPr lang="en-US" dirty="0" smtClean="0"/>
              <a:t>Tidally influenced</a:t>
            </a:r>
          </a:p>
          <a:p>
            <a:r>
              <a:rPr lang="en-US" dirty="0" smtClean="0"/>
              <a:t>GUC knew in 1997 that a large (and expensive) flow study would be required for the next WTP expansion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647983" y="3135888"/>
            <a:ext cx="2572737" cy="694432"/>
          </a:xfrm>
          <a:prstGeom prst="rect">
            <a:avLst/>
          </a:prstGeom>
          <a:solidFill>
            <a:srgbClr val="FFFF00">
              <a:alpha val="2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7308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5188" y="687352"/>
            <a:ext cx="5099916" cy="769441"/>
          </a:xfrm>
        </p:spPr>
        <p:txBody>
          <a:bodyPr/>
          <a:lstStyle/>
          <a:p>
            <a:r>
              <a:rPr lang="en-US" sz="4400" dirty="0" smtClean="0"/>
              <a:t>Questions?</a:t>
            </a:r>
            <a:endParaRPr lang="en-US" sz="4400" dirty="0"/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0" y="5650304"/>
            <a:ext cx="9005103" cy="1006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46038" rIns="0" bIns="46038">
            <a:spAutoFit/>
          </a:bodyPr>
          <a:lstStyle/>
          <a:p>
            <a:pPr marL="342900" indent="-342900" algn="ctr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2800" spc="80" dirty="0" smtClean="0"/>
              <a:t>springdw@guc.com</a:t>
            </a:r>
          </a:p>
          <a:p>
            <a:pPr marL="342900" indent="-342900" algn="ctr">
              <a:spcBef>
                <a:spcPts val="100"/>
              </a:spcBef>
              <a:spcAft>
                <a:spcPts val="100"/>
              </a:spcAft>
              <a:defRPr/>
            </a:pPr>
            <a:r>
              <a:rPr lang="en-US" sz="2800" spc="80" dirty="0" smtClean="0"/>
              <a:t>msadler@hazenandsawyer.com</a:t>
            </a:r>
            <a:endParaRPr lang="en-US" sz="2800" spc="80" dirty="0"/>
          </a:p>
        </p:txBody>
      </p:sp>
      <p:pic>
        <p:nvPicPr>
          <p:cNvPr id="4" name="Picture 3" descr="http://cs.dogpile.com/ClickHandler.ashx?ru=http%3a%2f%2fknuckleballsblog.com%2fblog%2fwp-content%2fuploads%2f2011%2f07%2fquestion-mark.jpg&amp;du=knuckleballsblog.com&amp;ld=20120205&amp;ap=8&amp;app=1&amp;c=info.dogpl&amp;s=dogpile&amp;coi=372380&amp;cop=main-title&amp;euip=184.80.17.134&amp;npp=8&amp;p=0&amp;pp=0&amp;pvaid=c8371bc8569440af806ba18a8e8ec64c&amp;sid=1830193568.1003879586880.1328472541&amp;vid=1830193568.1003879586880.1319379679.464&amp;fcoi=4&amp;fcop=results-bottom&amp;fpid=2&amp;ep=8&amp;mid=9&amp;hash=2062555EC94FF413FC583BA640994216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1171" y="1832127"/>
            <a:ext cx="2381996" cy="37237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03729">
            <a:off x="3328364" y="3798412"/>
            <a:ext cx="2464961" cy="2464961"/>
          </a:xfrm>
          <a:prstGeom prst="rect">
            <a:avLst/>
          </a:prstGeom>
        </p:spPr>
      </p:pic>
      <p:grpSp>
        <p:nvGrpSpPr>
          <p:cNvPr id="75" name="Group 74"/>
          <p:cNvGrpSpPr/>
          <p:nvPr/>
        </p:nvGrpSpPr>
        <p:grpSpPr>
          <a:xfrm>
            <a:off x="457200" y="2212381"/>
            <a:ext cx="8256124" cy="752354"/>
            <a:chOff x="439838" y="1551008"/>
            <a:chExt cx="8256124" cy="752354"/>
          </a:xfrm>
        </p:grpSpPr>
        <p:sp>
          <p:nvSpPr>
            <p:cNvPr id="4" name="Rectangle 3"/>
            <p:cNvSpPr/>
            <p:nvPr/>
          </p:nvSpPr>
          <p:spPr bwMode="auto">
            <a:xfrm>
              <a:off x="439838" y="1551008"/>
              <a:ext cx="8134204" cy="75235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7771434" y="1551008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 16"/>
              <p:cNvSpPr/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2015</a:t>
                </a:r>
              </a:p>
            </p:txBody>
          </p:sp>
          <p:sp>
            <p:nvSpPr>
              <p:cNvPr id="42" name="Chevron 41"/>
              <p:cNvSpPr/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6953586" y="1551008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Rectangle 23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2014</a:t>
                </a:r>
              </a:p>
            </p:txBody>
          </p:sp>
          <p:sp>
            <p:nvSpPr>
              <p:cNvPr id="33" name="Chevron 32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6135738" y="1551008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 19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2013</a:t>
                </a:r>
              </a:p>
            </p:txBody>
          </p:sp>
          <p:sp>
            <p:nvSpPr>
              <p:cNvPr id="32" name="Chevron 31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324154" y="1551008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 20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2012</a:t>
                </a:r>
              </a:p>
            </p:txBody>
          </p:sp>
          <p:sp>
            <p:nvSpPr>
              <p:cNvPr id="45" name="Chevron 44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500042" y="1551008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Rectangle 21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2011</a:t>
                </a:r>
              </a:p>
            </p:txBody>
          </p:sp>
          <p:sp>
            <p:nvSpPr>
              <p:cNvPr id="30" name="Chevron 29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682194" y="1551008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2010</a:t>
                </a:r>
              </a:p>
            </p:txBody>
          </p:sp>
          <p:sp>
            <p:nvSpPr>
              <p:cNvPr id="29" name="Chevron 28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863674" y="1551008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2009</a:t>
                </a:r>
              </a:p>
            </p:txBody>
          </p:sp>
          <p:sp>
            <p:nvSpPr>
              <p:cNvPr id="28" name="Chevron 27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069360" y="1551008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ctangle 17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2008</a:t>
                </a:r>
              </a:p>
            </p:txBody>
          </p:sp>
          <p:sp>
            <p:nvSpPr>
              <p:cNvPr id="27" name="Chevron 26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259132" y="1551008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Rectangle 15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/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</a:endParaRPr>
              </a:p>
            </p:txBody>
          </p:sp>
          <p:sp>
            <p:nvSpPr>
              <p:cNvPr id="26" name="Chevron 25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39838" y="1551008"/>
              <a:ext cx="923900" cy="752354"/>
              <a:chOff x="447458" y="1551008"/>
              <a:chExt cx="923900" cy="752354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25" name="Chevron 24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76" name="Content Placeholder 75"/>
          <p:cNvSpPr>
            <a:spLocks noGrp="1"/>
          </p:cNvSpPr>
          <p:nvPr>
            <p:ph idx="1"/>
          </p:nvPr>
        </p:nvSpPr>
        <p:spPr>
          <a:xfrm>
            <a:off x="570330" y="1448685"/>
            <a:ext cx="8024884" cy="47742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Timeline for GUC’s water supply resources journey:</a:t>
            </a:r>
            <a:endParaRPr lang="en-US" dirty="0"/>
          </a:p>
        </p:txBody>
      </p:sp>
      <p:cxnSp>
        <p:nvCxnSpPr>
          <p:cNvPr id="77" name="Straight Connector 76"/>
          <p:cNvCxnSpPr>
            <a:endCxn id="79" idx="0"/>
          </p:cNvCxnSpPr>
          <p:nvPr/>
        </p:nvCxnSpPr>
        <p:spPr bwMode="auto">
          <a:xfrm flipH="1">
            <a:off x="905751" y="3046101"/>
            <a:ext cx="5724" cy="1182617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373830" y="4228718"/>
            <a:ext cx="1063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7030A0"/>
                </a:solidFill>
              </a:rPr>
              <a:t>We started at “GO”</a:t>
            </a:r>
            <a:endParaRPr lang="en-US" sz="1800" b="0" dirty="0">
              <a:solidFill>
                <a:srgbClr val="7030A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523830" y="4173059"/>
            <a:ext cx="1400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 smtClean="0">
                <a:solidFill>
                  <a:srgbClr val="7030A0"/>
                </a:solidFill>
              </a:rPr>
              <a:t>We can’t seem to get past “GO”</a:t>
            </a:r>
            <a:endParaRPr lang="en-US" sz="1800" b="0" dirty="0">
              <a:solidFill>
                <a:srgbClr val="7030A0"/>
              </a:solidFill>
            </a:endParaRPr>
          </a:p>
        </p:txBody>
      </p:sp>
      <p:cxnSp>
        <p:nvCxnSpPr>
          <p:cNvPr id="81" name="Straight Connector 80"/>
          <p:cNvCxnSpPr/>
          <p:nvPr/>
        </p:nvCxnSpPr>
        <p:spPr bwMode="auto">
          <a:xfrm flipH="1">
            <a:off x="8223922" y="2996941"/>
            <a:ext cx="0" cy="116033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65" y="3633400"/>
            <a:ext cx="895297" cy="1451988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4938">
            <a:off x="4872257" y="4749396"/>
            <a:ext cx="864386" cy="1401857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71555">
            <a:off x="424338" y="5414891"/>
            <a:ext cx="936594" cy="920446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6193">
            <a:off x="7708380" y="5567208"/>
            <a:ext cx="934250" cy="934250"/>
          </a:xfrm>
          <a:prstGeom prst="rect">
            <a:avLst/>
          </a:prstGeom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535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Tar R. near Greenville Nov 2008.JPG"/>
          <p:cNvPicPr>
            <a:picLocks noChangeAspect="1"/>
          </p:cNvPicPr>
          <p:nvPr/>
        </p:nvPicPr>
        <p:blipFill rotWithShape="1">
          <a:blip r:embed="rId2" cstate="print">
            <a:lum brigh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66361"/>
            <a:ext cx="9144000" cy="5705495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96669" y="5171439"/>
            <a:ext cx="7699495" cy="111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2700" dir="2700000" algn="ctr" rotWithShape="0">
              <a:srgbClr val="000000"/>
            </a:outerShdw>
          </a:effectLst>
        </p:spPr>
        <p:txBody>
          <a:bodyPr lIns="0" tIns="46038" rIns="0" bIns="46038" anchor="b"/>
          <a:lstStyle/>
          <a:p>
            <a:pPr algn="l">
              <a:lnSpc>
                <a:spcPct val="85000"/>
              </a:lnSpc>
              <a:spcBef>
                <a:spcPct val="0"/>
              </a:spcBef>
              <a:buClr>
                <a:schemeClr val="bg2"/>
              </a:buClr>
              <a:buSzTx/>
              <a:buFontTx/>
              <a:buNone/>
            </a:pPr>
            <a:r>
              <a:rPr lang="en-US" sz="2800" b="1" dirty="0" smtClean="0">
                <a:solidFill>
                  <a:srgbClr val="FFDC6D"/>
                </a:solidFill>
                <a:latin typeface="+mn-lt"/>
              </a:rPr>
              <a:t>GUC withdrawing from the Tar since 1905</a:t>
            </a:r>
          </a:p>
          <a:p>
            <a:pPr algn="l">
              <a:lnSpc>
                <a:spcPct val="85000"/>
              </a:lnSpc>
              <a:spcBef>
                <a:spcPct val="0"/>
              </a:spcBef>
              <a:buClr>
                <a:schemeClr val="bg2"/>
              </a:buClr>
              <a:buSzTx/>
              <a:buFontTx/>
              <a:buNone/>
            </a:pPr>
            <a:endParaRPr lang="en-US" sz="2000" b="1" dirty="0" smtClean="0">
              <a:solidFill>
                <a:srgbClr val="FFDC6D"/>
              </a:solidFill>
              <a:latin typeface="+mn-lt"/>
            </a:endParaRPr>
          </a:p>
          <a:p>
            <a:pPr algn="l">
              <a:lnSpc>
                <a:spcPct val="85000"/>
              </a:lnSpc>
              <a:spcBef>
                <a:spcPct val="0"/>
              </a:spcBef>
              <a:buClr>
                <a:schemeClr val="bg2"/>
              </a:buClr>
              <a:buSzTx/>
              <a:buFontTx/>
              <a:buNone/>
            </a:pPr>
            <a:r>
              <a:rPr lang="en-US" sz="2000" b="1" dirty="0" smtClean="0">
                <a:solidFill>
                  <a:srgbClr val="FFDC6D"/>
                </a:solidFill>
                <a:latin typeface="+mn-lt"/>
              </a:rPr>
              <a:t>Last WTP Expansion to 22.5 mgd completed in 2002</a:t>
            </a:r>
            <a:endParaRPr lang="en-US" sz="2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Picture 1" descr="O:\32115-RAL\32115-000\Field Trip Photos\Water intake Tar R. near Greenville Nov 2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3009" y="2963463"/>
            <a:ext cx="3448195" cy="1887769"/>
          </a:xfrm>
          <a:prstGeom prst="rect">
            <a:avLst/>
          </a:prstGeom>
          <a:noFill/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190899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1178560"/>
            <a:ext cx="9144000" cy="56794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E1E1E1"/>
              </a:clrFrom>
              <a:clrTo>
                <a:srgbClr val="E1E1E1">
                  <a:alpha val="0"/>
                </a:srgbClr>
              </a:clrTo>
            </a:clrChange>
          </a:blip>
          <a:srcRect l="3913" t="15101" r="3675" b="10710"/>
          <a:stretch/>
        </p:blipFill>
        <p:spPr bwMode="auto">
          <a:xfrm>
            <a:off x="0" y="1402080"/>
            <a:ext cx="9144000" cy="521208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47238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19" b="98743" l="7788" r="100000">
                        <a14:foregroundMark x1="44865" y1="8168" x2="51195" y2="733"/>
                        <a14:foregroundMark x1="64195" y1="5515" x2="73565" y2="5340"/>
                        <a14:foregroundMark x1="73565" y1="6387" x2="88954" y2="16091"/>
                        <a14:foregroundMark x1="89234" y1="17801" x2="89078" y2="42373"/>
                        <a14:foregroundMark x1="59882" y1="93019" x2="60689" y2="97487"/>
                        <a14:foregroundMark x1="17530" y1="36335" x2="24139" y2="42548"/>
                        <a14:foregroundMark x1="11697" y1="21117" x2="21191" y2="19337"/>
                        <a14:foregroundMark x1="10456" y1="18360" x2="23053" y2="18115"/>
                        <a14:foregroundMark x1="23487" y1="18674" x2="25349" y2="27993"/>
                        <a14:foregroundMark x1="11201" y1="17976" x2="7819" y2="22164"/>
                        <a14:foregroundMark x1="9184" y1="24014" x2="23487" y2="23874"/>
                        <a14:foregroundMark x1="14210" y1="37696" x2="19950" y2="49424"/>
                        <a14:foregroundMark x1="20043" y1="49668" x2="28017" y2="56475"/>
                        <a14:foregroundMark x1="28079" y1="56719" x2="34781" y2="62304"/>
                        <a14:foregroundMark x1="34998" y1="62548" x2="40956" y2="65026"/>
                        <a14:foregroundMark x1="39156" y1="65131" x2="44058" y2="76684"/>
                        <a14:foregroundMark x1="44058" y1="76998" x2="47285" y2="86457"/>
                        <a14:foregroundMark x1="47223" y1="86876" x2="50109" y2="88726"/>
                        <a14:foregroundMark x1="84207" y1="85829" x2="80949" y2="87609"/>
                        <a14:foregroundMark x1="69376" y1="91553" x2="71455" y2="90995"/>
                        <a14:foregroundMark x1="71890" y1="90995" x2="71890" y2="90995"/>
                        <a14:foregroundMark x1="70897" y1="89319" x2="71548" y2="91798"/>
                        <a14:foregroundMark x1="68601" y1="92216" x2="71610" y2="92216"/>
                        <a14:foregroundMark x1="65002" y1="96894" x2="67515" y2="96579"/>
                        <a14:foregroundMark x1="63916" y1="97731" x2="66708" y2="98115"/>
                        <a14:foregroundMark x1="91374" y1="42304" x2="98790" y2="51623"/>
                        <a14:foregroundMark x1="94632" y1="55567" x2="87062" y2="63595"/>
                        <a14:foregroundMark x1="88799" y1="62199" x2="89016" y2="71274"/>
                        <a14:foregroundMark x1="88582" y1="76928" x2="84424" y2="86073"/>
                        <a14:foregroundMark x1="91157" y1="71414" x2="88520" y2="77417"/>
                        <a14:foregroundMark x1="74558" y1="92286" x2="71331" y2="92042"/>
                        <a14:foregroundMark x1="8036" y1="22094" x2="8967" y2="23874"/>
                        <a14:foregroundMark x1="20757" y1="24503" x2="23705" y2="28866"/>
                        <a14:backgroundMark x1="8036" y1="83072" x2="35929" y2="83246"/>
                        <a14:backgroundMark x1="36146" y1="83141" x2="36953" y2="92775"/>
                        <a14:backgroundMark x1="76606" y1="95707" x2="63729" y2="99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1026" y="2785200"/>
            <a:ext cx="4491174" cy="39914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61" b="99717" l="1183" r="98164">
                        <a14:foregroundMark x1="21693" y1="30712" x2="33738" y2="28409"/>
                        <a14:foregroundMark x1="40523" y1="19625" x2="40523" y2="19625"/>
                        <a14:foregroundMark x1="33084" y1="24407" x2="56240" y2="3861"/>
                        <a14:foregroundMark x1="14628" y1="36451" x2="14628" y2="36451"/>
                        <a14:foregroundMark x1="14628" y1="36451" x2="14628" y2="36451"/>
                        <a14:foregroundMark x1="14628" y1="36451" x2="19888" y2="32837"/>
                        <a14:foregroundMark x1="87488" y1="49663" x2="93838" y2="52781"/>
                        <a14:foregroundMark x1="50420" y1="88417" x2="56832" y2="92101"/>
                        <a14:foregroundMark x1="62092" y1="94155" x2="62527" y2="83812"/>
                        <a14:foregroundMark x1="96141" y1="53702" x2="94118" y2="52781"/>
                        <a14:foregroundMark x1="98164" y1="55083" x2="98164" y2="55083"/>
                        <a14:foregroundMark x1="98039" y1="55260" x2="98039" y2="55260"/>
                        <a14:foregroundMark x1="31155" y1="21750" x2="33800" y2="20546"/>
                        <a14:foregroundMark x1="3143" y1="38753" x2="12885" y2="38576"/>
                        <a14:foregroundMark x1="24276" y1="14524" x2="35699" y2="13638"/>
                        <a14:foregroundMark x1="72860" y1="7722" x2="74012" y2="7722"/>
                        <a14:foregroundMark x1="78898" y1="15622" x2="79832" y2="15445"/>
                        <a14:foregroundMark x1="84314" y1="16188" x2="85777" y2="16011"/>
                        <a14:foregroundMark x1="84905" y1="27028" x2="87426" y2="26603"/>
                        <a14:foregroundMark x1="86555" y1="32837" x2="87986" y2="32837"/>
                        <a14:foregroundMark x1="86119" y1="33085" x2="88142" y2="32837"/>
                        <a14:foregroundMark x1="86492" y1="37017" x2="89076" y2="37194"/>
                        <a14:foregroundMark x1="86275" y1="23415" x2="88360" y2="31952"/>
                        <a14:foregroundMark x1="73358" y1="6412" x2="73420" y2="10202"/>
                        <a14:foregroundMark x1="86057" y1="15763" x2="83318" y2="18385"/>
                        <a14:foregroundMark x1="83224" y1="17889" x2="83318" y2="17251"/>
                        <a14:foregroundMark x1="82726" y1="16330" x2="85994" y2="14949"/>
                        <a14:foregroundMark x1="86275" y1="15515" x2="85994" y2="18633"/>
                        <a14:foregroundMark x1="70246" y1="7474" x2="74292" y2="5916"/>
                        <a14:foregroundMark x1="74354" y1="5916" x2="75008" y2="9458"/>
                        <a14:foregroundMark x1="87924" y1="58944" x2="88080" y2="58874"/>
                        <a14:foregroundMark x1="89231" y1="59263" x2="98257" y2="56996"/>
                        <a14:foregroundMark x1="96359" y1="56642" x2="96359" y2="56642"/>
                        <a14:foregroundMark x1="91472" y1="44421" x2="97292" y2="51718"/>
                        <a14:foregroundMark x1="67507" y1="92030" x2="73856" y2="91605"/>
                        <a14:foregroundMark x1="78556" y1="91463" x2="86492" y2="82855"/>
                        <a14:foregroundMark x1="86119" y1="77081" x2="86555" y2="82430"/>
                        <a14:foregroundMark x1="57610" y1="97379" x2="58481" y2="99929"/>
                        <a14:foregroundMark x1="61967" y1="98264" x2="61376" y2="99433"/>
                        <a14:foregroundMark x1="2646" y1="37442" x2="14566" y2="37124"/>
                        <a14:foregroundMark x1="3143" y1="41870" x2="16495" y2="41870"/>
                        <a14:foregroundMark x1="1774" y1="37620" x2="1214" y2="41056"/>
                        <a14:foregroundMark x1="1556" y1="41870" x2="3143" y2="41870"/>
                        <a14:foregroundMark x1="23498" y1="11902" x2="36975" y2="12575"/>
                        <a14:foregroundMark x1="23000" y1="12327" x2="22284" y2="16330"/>
                        <a14:foregroundMark x1="15344" y1="42366" x2="25459" y2="53843"/>
                        <a14:foregroundMark x1="25677" y1="54091" x2="33613" y2="60822"/>
                        <a14:foregroundMark x1="33800" y1="61070" x2="39589" y2="64683"/>
                        <a14:backgroundMark x1="4606" y1="83316" x2="31715" y2="83670"/>
                        <a14:backgroundMark x1="31715" y1="83493" x2="31590" y2="94580"/>
                        <a14:backgroundMark x1="31155" y1="96139" x2="30999" y2="95218"/>
                        <a14:backgroundMark x1="30999" y1="94580" x2="25584" y2="98937"/>
                        <a14:backgroundMark x1="25864" y1="98441" x2="1214" y2="97379"/>
                        <a14:backgroundMark x1="5229" y1="82997" x2="280" y2="829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50" y="2864485"/>
            <a:ext cx="4499446" cy="3951748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391920"/>
            <a:ext cx="8513180" cy="1562100"/>
          </a:xfrm>
        </p:spPr>
        <p:txBody>
          <a:bodyPr/>
          <a:lstStyle/>
          <a:p>
            <a:r>
              <a:rPr lang="en-US" dirty="0" smtClean="0"/>
              <a:t>Groundwater supply yields little capacity (&lt; 1 mgd)</a:t>
            </a:r>
          </a:p>
          <a:p>
            <a:r>
              <a:rPr lang="en-US" dirty="0" smtClean="0"/>
              <a:t>GUC’s wells (Black Creek &amp; Lower Cape Fear) have fluoride water quality issues</a:t>
            </a:r>
          </a:p>
          <a:p>
            <a:pPr lvl="1"/>
            <a:r>
              <a:rPr lang="en-US" dirty="0" smtClean="0"/>
              <a:t>MCL 4 ppm, SMCL 2 ppm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4191" y="6017446"/>
            <a:ext cx="1482371" cy="779302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 bwMode="auto">
          <a:xfrm rot="20980255">
            <a:off x="2981960" y="4516120"/>
            <a:ext cx="1046480" cy="648824"/>
          </a:xfrm>
          <a:prstGeom prst="cloud">
            <a:avLst/>
          </a:prstGeom>
          <a:noFill/>
          <a:ln w="730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Cloud 9"/>
          <p:cNvSpPr/>
          <p:nvPr/>
        </p:nvSpPr>
        <p:spPr bwMode="auto">
          <a:xfrm rot="20980255">
            <a:off x="6686614" y="3960301"/>
            <a:ext cx="1290083" cy="1130051"/>
          </a:xfrm>
          <a:prstGeom prst="cloud">
            <a:avLst/>
          </a:prstGeom>
          <a:noFill/>
          <a:ln w="730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01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 cstate="print"/>
          <a:srcRect l="111" t="2894" r="-111" b="6752"/>
          <a:stretch/>
        </p:blipFill>
        <p:spPr bwMode="auto">
          <a:xfrm>
            <a:off x="0" y="1148080"/>
            <a:ext cx="9144000" cy="5709920"/>
          </a:xfrm>
          <a:prstGeom prst="rect">
            <a:avLst/>
          </a:prstGeom>
          <a:solidFill>
            <a:srgbClr val="469FF0">
              <a:alpha val="16078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0" y="1148080"/>
            <a:ext cx="9144000" cy="5709920"/>
          </a:xfrm>
          <a:prstGeom prst="rect">
            <a:avLst/>
          </a:prstGeom>
          <a:solidFill>
            <a:schemeClr val="tx1">
              <a:lumMod val="50000"/>
              <a:lumOff val="50000"/>
              <a:alpha val="4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199" y="1463040"/>
            <a:ext cx="8340571" cy="458564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Aquifer Storage and Recovery (ASR) Wells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designed to peak shave maximum day water demand</a:t>
            </a:r>
          </a:p>
          <a:p>
            <a:pPr lvl="1"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Peak shaving capacity of 1.4 mgd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ASR well undergoing required state testing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quality issues, so long-term viability uncertain</a:t>
            </a:r>
          </a:p>
        </p:txBody>
      </p:sp>
    </p:spTree>
    <p:extLst>
      <p:ext uri="{BB962C8B-B14F-4D97-AF65-F5344CB8AC3E}">
        <p14:creationId xmlns:p14="http://schemas.microsoft.com/office/powerpoint/2010/main" val="508455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9838" y="1675672"/>
            <a:ext cx="8256124" cy="752354"/>
            <a:chOff x="439838" y="1675672"/>
            <a:chExt cx="8256124" cy="752354"/>
          </a:xfrm>
        </p:grpSpPr>
        <p:grpSp>
          <p:nvGrpSpPr>
            <p:cNvPr id="44" name="Group 43"/>
            <p:cNvGrpSpPr/>
            <p:nvPr/>
          </p:nvGrpSpPr>
          <p:grpSpPr>
            <a:xfrm>
              <a:off x="7771434" y="1675672"/>
              <a:ext cx="924528" cy="752354"/>
              <a:chOff x="7771434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" name="Rectangle 16"/>
              <p:cNvSpPr/>
              <p:nvPr/>
            </p:nvSpPr>
            <p:spPr bwMode="auto">
              <a:xfrm>
                <a:off x="777143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2015</a:t>
                </a:r>
              </a:p>
            </p:txBody>
          </p:sp>
          <p:sp>
            <p:nvSpPr>
              <p:cNvPr id="42" name="Chevron 41"/>
              <p:cNvSpPr/>
              <p:nvPr/>
            </p:nvSpPr>
            <p:spPr bwMode="auto">
              <a:xfrm>
                <a:off x="8467362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6953586" y="1675672"/>
              <a:ext cx="924528" cy="752354"/>
              <a:chOff x="6953586" y="1551008"/>
              <a:chExt cx="92452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4" name="Rectangle 23"/>
              <p:cNvSpPr/>
              <p:nvPr/>
            </p:nvSpPr>
            <p:spPr bwMode="auto">
              <a:xfrm>
                <a:off x="6953586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2014</a:t>
                </a:r>
              </a:p>
            </p:txBody>
          </p:sp>
          <p:sp>
            <p:nvSpPr>
              <p:cNvPr id="33" name="Chevron 32"/>
              <p:cNvSpPr/>
              <p:nvPr/>
            </p:nvSpPr>
            <p:spPr bwMode="auto">
              <a:xfrm>
                <a:off x="764951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6135738" y="1675672"/>
              <a:ext cx="932148" cy="752354"/>
              <a:chOff x="6135738" y="1551008"/>
              <a:chExt cx="93214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Rectangle 19"/>
              <p:cNvSpPr/>
              <p:nvPr/>
            </p:nvSpPr>
            <p:spPr bwMode="auto">
              <a:xfrm>
                <a:off x="6135738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2013</a:t>
                </a:r>
              </a:p>
            </p:txBody>
          </p:sp>
          <p:sp>
            <p:nvSpPr>
              <p:cNvPr id="32" name="Chevron 31"/>
              <p:cNvSpPr/>
              <p:nvPr/>
            </p:nvSpPr>
            <p:spPr bwMode="auto">
              <a:xfrm>
                <a:off x="6839286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324154" y="1675672"/>
              <a:ext cx="925884" cy="752354"/>
              <a:chOff x="5324154" y="1551008"/>
              <a:chExt cx="925884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1" name="Rectangle 20"/>
              <p:cNvSpPr/>
              <p:nvPr/>
            </p:nvSpPr>
            <p:spPr bwMode="auto">
              <a:xfrm>
                <a:off x="532415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2012</a:t>
                </a:r>
              </a:p>
            </p:txBody>
          </p:sp>
          <p:sp>
            <p:nvSpPr>
              <p:cNvPr id="45" name="Chevron 44"/>
              <p:cNvSpPr/>
              <p:nvPr/>
            </p:nvSpPr>
            <p:spPr bwMode="auto">
              <a:xfrm>
                <a:off x="6021438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500042" y="1675672"/>
              <a:ext cx="932438" cy="752354"/>
              <a:chOff x="4500042" y="1551008"/>
              <a:chExt cx="93243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Rectangle 21"/>
              <p:cNvSpPr/>
              <p:nvPr/>
            </p:nvSpPr>
            <p:spPr bwMode="auto">
              <a:xfrm>
                <a:off x="450004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2011</a:t>
                </a:r>
              </a:p>
            </p:txBody>
          </p:sp>
          <p:sp>
            <p:nvSpPr>
              <p:cNvPr id="30" name="Chevron 29"/>
              <p:cNvSpPr/>
              <p:nvPr/>
            </p:nvSpPr>
            <p:spPr bwMode="auto">
              <a:xfrm>
                <a:off x="520388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682194" y="1675672"/>
              <a:ext cx="928886" cy="752354"/>
              <a:chOff x="3682194" y="1551008"/>
              <a:chExt cx="92888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Rectangle 22"/>
              <p:cNvSpPr/>
              <p:nvPr/>
            </p:nvSpPr>
            <p:spPr bwMode="auto">
              <a:xfrm>
                <a:off x="3682194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2010</a:t>
                </a:r>
              </a:p>
            </p:txBody>
          </p:sp>
          <p:sp>
            <p:nvSpPr>
              <p:cNvPr id="29" name="Chevron 28"/>
              <p:cNvSpPr/>
              <p:nvPr/>
            </p:nvSpPr>
            <p:spPr bwMode="auto">
              <a:xfrm>
                <a:off x="4382480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863674" y="1675672"/>
              <a:ext cx="923900" cy="752354"/>
              <a:chOff x="2863674" y="1551008"/>
              <a:chExt cx="923900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Rectangle 18"/>
              <p:cNvSpPr/>
              <p:nvPr/>
            </p:nvSpPr>
            <p:spPr bwMode="auto">
              <a:xfrm>
                <a:off x="2863674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2009</a:t>
                </a:r>
              </a:p>
            </p:txBody>
          </p:sp>
          <p:sp>
            <p:nvSpPr>
              <p:cNvPr id="28" name="Chevron 27"/>
              <p:cNvSpPr/>
              <p:nvPr/>
            </p:nvSpPr>
            <p:spPr bwMode="auto">
              <a:xfrm>
                <a:off x="3558974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2069360" y="1675672"/>
              <a:ext cx="915606" cy="752354"/>
              <a:chOff x="2069360" y="1551008"/>
              <a:chExt cx="915606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Rectangle 17"/>
              <p:cNvSpPr/>
              <p:nvPr/>
            </p:nvSpPr>
            <p:spPr bwMode="auto">
              <a:xfrm>
                <a:off x="2069360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/>
                  <a:t>2008</a:t>
                </a:r>
              </a:p>
            </p:txBody>
          </p:sp>
          <p:sp>
            <p:nvSpPr>
              <p:cNvPr id="27" name="Chevron 26"/>
              <p:cNvSpPr/>
              <p:nvPr/>
            </p:nvSpPr>
            <p:spPr bwMode="auto">
              <a:xfrm>
                <a:off x="2756366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1259132" y="1675672"/>
              <a:ext cx="921688" cy="752354"/>
              <a:chOff x="1259132" y="1551008"/>
              <a:chExt cx="921688" cy="75235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Rectangle 15"/>
              <p:cNvSpPr/>
              <p:nvPr/>
            </p:nvSpPr>
            <p:spPr bwMode="auto">
              <a:xfrm>
                <a:off x="1259132" y="1551008"/>
                <a:ext cx="810228" cy="75235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60325" algn="ctr"/>
                <a:r>
                  <a:rPr lang="en-US" sz="1800" dirty="0" smtClean="0">
                    <a:solidFill>
                      <a:schemeClr val="bg2">
                        <a:lumMod val="60000"/>
                        <a:lumOff val="40000"/>
                      </a:schemeClr>
                    </a:solidFill>
                  </a:rPr>
                  <a:t>2007</a:t>
                </a:r>
                <a:endParaRPr kumimoji="0" lang="en-US" sz="1800" b="1" i="0" u="none" strike="noStrike" cap="none" normalizeH="0" baseline="0" dirty="0" smtClean="0">
                  <a:ln>
                    <a:noFill/>
                  </a:ln>
                  <a:solidFill>
                    <a:schemeClr val="bg2">
                      <a:lumMod val="60000"/>
                      <a:lumOff val="40000"/>
                    </a:schemeClr>
                  </a:solidFill>
                  <a:effectLst/>
                </a:endParaRPr>
              </a:p>
            </p:txBody>
          </p:sp>
          <p:sp>
            <p:nvSpPr>
              <p:cNvPr id="26" name="Chevron 25"/>
              <p:cNvSpPr/>
              <p:nvPr/>
            </p:nvSpPr>
            <p:spPr bwMode="auto">
              <a:xfrm>
                <a:off x="1952220" y="1551008"/>
                <a:ext cx="228600" cy="752354"/>
              </a:xfrm>
              <a:prstGeom prst="chevron">
                <a:avLst/>
              </a:prstGeom>
              <a:solidFill>
                <a:schemeClr val="bg1">
                  <a:lumMod val="7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39838" y="1675672"/>
              <a:ext cx="923900" cy="752354"/>
              <a:chOff x="447458" y="1551008"/>
              <a:chExt cx="923900" cy="752354"/>
            </a:xfrm>
          </p:grpSpPr>
          <p:sp>
            <p:nvSpPr>
              <p:cNvPr id="15" name="Rectangle 14"/>
              <p:cNvSpPr/>
              <p:nvPr/>
            </p:nvSpPr>
            <p:spPr bwMode="auto">
              <a:xfrm>
                <a:off x="447458" y="1551008"/>
                <a:ext cx="810228" cy="752354"/>
              </a:xfrm>
              <a:prstGeom prst="rect">
                <a:avLst/>
              </a:prstGeom>
              <a:solidFill>
                <a:srgbClr val="A568D2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2006</a:t>
                </a:r>
              </a:p>
            </p:txBody>
          </p:sp>
          <p:sp>
            <p:nvSpPr>
              <p:cNvPr id="25" name="Chevron 24"/>
              <p:cNvSpPr/>
              <p:nvPr/>
            </p:nvSpPr>
            <p:spPr bwMode="auto">
              <a:xfrm>
                <a:off x="1142758" y="1551008"/>
                <a:ext cx="228600" cy="752354"/>
              </a:xfrm>
              <a:prstGeom prst="chevron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cxnSp>
        <p:nvCxnSpPr>
          <p:cNvPr id="56" name="Straight Connector 55"/>
          <p:cNvCxnSpPr/>
          <p:nvPr/>
        </p:nvCxnSpPr>
        <p:spPr bwMode="auto">
          <a:xfrm>
            <a:off x="867446" y="2428026"/>
            <a:ext cx="97" cy="73152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58" name="TextBox 57"/>
          <p:cNvSpPr txBox="1"/>
          <p:nvPr/>
        </p:nvSpPr>
        <p:spPr>
          <a:xfrm>
            <a:off x="369413" y="3229875"/>
            <a:ext cx="106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IBT effort started</a:t>
            </a:r>
            <a:endParaRPr lang="en-US" sz="1400" b="0" dirty="0">
              <a:solidFill>
                <a:srgbClr val="7030A0"/>
              </a:solidFill>
            </a:endParaRPr>
          </a:p>
        </p:txBody>
      </p:sp>
      <p:cxnSp>
        <p:nvCxnSpPr>
          <p:cNvPr id="59" name="Straight Connector 58"/>
          <p:cNvCxnSpPr/>
          <p:nvPr/>
        </p:nvCxnSpPr>
        <p:spPr bwMode="auto">
          <a:xfrm>
            <a:off x="2497065" y="2428026"/>
            <a:ext cx="97" cy="73152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1960403" y="3229875"/>
            <a:ext cx="1063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FONSI received</a:t>
            </a:r>
            <a:endParaRPr lang="en-US" sz="1400" b="0" dirty="0">
              <a:solidFill>
                <a:srgbClr val="7030A0"/>
              </a:solidFill>
            </a:endParaRPr>
          </a:p>
        </p:txBody>
      </p:sp>
      <p:cxnSp>
        <p:nvCxnSpPr>
          <p:cNvPr id="61" name="Straight Connector 60"/>
          <p:cNvCxnSpPr/>
          <p:nvPr/>
        </p:nvCxnSpPr>
        <p:spPr bwMode="auto">
          <a:xfrm>
            <a:off x="4126587" y="2428026"/>
            <a:ext cx="97" cy="73152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3447981" y="3205649"/>
            <a:ext cx="13803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dirty="0" smtClean="0">
                <a:solidFill>
                  <a:srgbClr val="7030A0"/>
                </a:solidFill>
              </a:rPr>
              <a:t>IBT Certificate November 2010</a:t>
            </a:r>
            <a:endParaRPr lang="en-US" sz="1400" b="0" dirty="0">
              <a:solidFill>
                <a:srgbClr val="7030A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9838" y="3990416"/>
            <a:ext cx="8368495" cy="2715184"/>
          </a:xfrm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IBT process started in 2006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A WTP expansion was not part of IBT, so Tar River Flow study was not required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sz="1600" dirty="0" smtClean="0"/>
              <a:t>Other hydrologic modeling method was required to support IBT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FONSI in 2008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During Finding </a:t>
            </a:r>
            <a:r>
              <a:rPr lang="en-US" sz="2000" dirty="0"/>
              <a:t>of Fact </a:t>
            </a:r>
            <a:r>
              <a:rPr lang="en-US" sz="2000" dirty="0" smtClean="0"/>
              <a:t>Phase, EMC asked for an EIS‐like analysis of alternatives even with FONSI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GUC spent </a:t>
            </a:r>
            <a:r>
              <a:rPr lang="en-US" sz="2000" dirty="0" smtClean="0">
                <a:solidFill>
                  <a:srgbClr val="C00000"/>
                </a:solidFill>
              </a:rPr>
              <a:t>$330k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7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21536</TotalTime>
  <Words>1610</Words>
  <Application>Microsoft Office PowerPoint</Application>
  <PresentationFormat>On-screen Show (4:3)</PresentationFormat>
  <Paragraphs>369</Paragraphs>
  <Slides>30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Wingdings</vt:lpstr>
      <vt:lpstr>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Hazen and Sawyer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 May</dc:creator>
  <cp:lastModifiedBy>Nimmer, Kim</cp:lastModifiedBy>
  <cp:revision>704</cp:revision>
  <cp:lastPrinted>2014-09-08T13:26:22Z</cp:lastPrinted>
  <dcterms:created xsi:type="dcterms:W3CDTF">2004-09-28T14:27:34Z</dcterms:created>
  <dcterms:modified xsi:type="dcterms:W3CDTF">2015-10-19T19:18:02Z</dcterms:modified>
</cp:coreProperties>
</file>