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1"/>
  </p:notesMasterIdLst>
  <p:sldIdLst>
    <p:sldId id="256" r:id="rId5"/>
    <p:sldId id="269" r:id="rId6"/>
    <p:sldId id="257" r:id="rId7"/>
    <p:sldId id="270" r:id="rId8"/>
    <p:sldId id="272" r:id="rId9"/>
    <p:sldId id="268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wv1dnfp01.eads.ncads.net\wrShared\WRMS\RBMS\Interbasin%20Transfer\WAC&amp;EMC\May%202019%20WAC%20meeting\LWSP%20Reservoirs%20and%20Popul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Reservoirs and Population 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313769765126667"/>
          <c:y val="0.12923822088258671"/>
          <c:w val="0.38081922990926259"/>
          <c:h val="0.8413314531021560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27805715462042"/>
          <c:y val="0.41970801822932707"/>
          <c:w val="0.32372194284537964"/>
          <c:h val="0.32120455252351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Reservoirs and Population 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B0-4B93-BE2F-D4697859A2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B0-4B93-BE2F-D4697859A2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B0-4B93-BE2F-D4697859A2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B0-4B93-BE2F-D4697859A2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CB0-4B93-BE2F-D4697859A2E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CB0-4B93-BE2F-D4697859A2E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CB0-4B93-BE2F-D4697859A2E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CB0-4B93-BE2F-D4697859A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Surface!$B$134:$B$137</c:f>
              <c:strCache>
                <c:ptCount val="4"/>
                <c:pt idx="0">
                  <c:v>Reservoirs serving population &lt; 10,000</c:v>
                </c:pt>
                <c:pt idx="1">
                  <c:v>Reservoirs serving population 10,000-50,000</c:v>
                </c:pt>
                <c:pt idx="2">
                  <c:v>Reservoirs serving population 50,000-100,000</c:v>
                </c:pt>
                <c:pt idx="3">
                  <c:v>Reservoirs serving population &gt; 100,000</c:v>
                </c:pt>
              </c:strCache>
            </c:strRef>
          </c:cat>
          <c:val>
            <c:numRef>
              <c:f>Surface!$C$134:$C$137</c:f>
              <c:numCache>
                <c:formatCode>0%</c:formatCode>
                <c:ptCount val="4"/>
                <c:pt idx="0">
                  <c:v>0.30357142857142855</c:v>
                </c:pt>
                <c:pt idx="1">
                  <c:v>0.38392857142857145</c:v>
                </c:pt>
                <c:pt idx="2">
                  <c:v>0.13392857142857142</c:v>
                </c:pt>
                <c:pt idx="3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B0-4B93-BE2F-D4697859A2E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CB0-4B93-BE2F-D4697859A2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CB0-4B93-BE2F-D4697859A2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CB0-4B93-BE2F-D4697859A2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CB0-4B93-BE2F-D4697859A2E2}"/>
              </c:ext>
            </c:extLst>
          </c:dPt>
          <c:cat>
            <c:strRef>
              <c:f>Surface!$B$134:$B$137</c:f>
              <c:strCache>
                <c:ptCount val="4"/>
                <c:pt idx="0">
                  <c:v>Reservoirs serving population &lt; 10,000</c:v>
                </c:pt>
                <c:pt idx="1">
                  <c:v>Reservoirs serving population 10,000-50,000</c:v>
                </c:pt>
                <c:pt idx="2">
                  <c:v>Reservoirs serving population 50,000-100,000</c:v>
                </c:pt>
                <c:pt idx="3">
                  <c:v>Reservoirs serving population &gt; 100,000</c:v>
                </c:pt>
              </c:strCache>
            </c:strRef>
          </c:cat>
          <c:val>
            <c:numRef>
              <c:f>Surface!$D$134:$D$137</c:f>
              <c:numCache>
                <c:formatCode>General</c:formatCode>
                <c:ptCount val="4"/>
                <c:pt idx="0">
                  <c:v>34</c:v>
                </c:pt>
                <c:pt idx="1">
                  <c:v>43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CB0-4B93-BE2F-D4697859A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952070721084501"/>
          <c:y val="0.29962920067808907"/>
          <c:w val="0.31992535988352011"/>
          <c:h val="0.35451051421149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2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  <p:pic>
        <p:nvPicPr>
          <p:cNvPr id="8" name="Picture 4" descr="http://i1208.photobucket.com/albums/cc378/lesbishop01/2010_0915Falls-Lake0017.jpg">
            <a:extLst>
              <a:ext uri="{FF2B5EF4-FFF2-40B4-BE49-F238E27FC236}">
                <a16:creationId xmlns:a16="http://schemas.microsoft.com/office/drawing/2014/main" id="{66D5F679-24D0-4AE5-AE32-42C7F6A887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9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  <p:pic>
        <p:nvPicPr>
          <p:cNvPr id="8" name="Picture 4" descr="http://i1208.photobucket.com/albums/cc378/lesbishop01/2010_0915Falls-Lake0017.jpg">
            <a:extLst>
              <a:ext uri="{FF2B5EF4-FFF2-40B4-BE49-F238E27FC236}">
                <a16:creationId xmlns:a16="http://schemas.microsoft.com/office/drawing/2014/main" id="{66D5F679-24D0-4AE5-AE32-42C7F6A887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9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1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8" r:id="rId3"/>
    <p:sldLayoutId id="2147483685" r:id="rId4"/>
    <p:sldLayoutId id="2147483686" r:id="rId5"/>
    <p:sldLayoutId id="214748368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1266" y="2446055"/>
            <a:ext cx="8723184" cy="1095167"/>
          </a:xfrm>
        </p:spPr>
        <p:txBody>
          <a:bodyPr>
            <a:noAutofit/>
          </a:bodyPr>
          <a:lstStyle/>
          <a:p>
            <a:r>
              <a:rPr lang="en-US" sz="3200" i="0" dirty="0">
                <a:solidFill>
                  <a:schemeClr val="accent3">
                    <a:lumMod val="75000"/>
                  </a:schemeClr>
                </a:solidFill>
              </a:rPr>
              <a:t>Setting the Stage:</a:t>
            </a:r>
            <a:br>
              <a:rPr lang="en-US" i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i="0" dirty="0">
                <a:solidFill>
                  <a:schemeClr val="accent3">
                    <a:lumMod val="75000"/>
                  </a:schemeClr>
                </a:solidFill>
              </a:rPr>
              <a:t>Reservoirs for Water Supply in North Carolina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5307" y="3690136"/>
            <a:ext cx="4489142" cy="614779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May 8, 2019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517878-43E1-4F89-9F5E-AD2B1EBC039F}"/>
              </a:ext>
            </a:extLst>
          </p:cNvPr>
          <p:cNvSpPr/>
          <p:nvPr/>
        </p:nvSpPr>
        <p:spPr>
          <a:xfrm>
            <a:off x="764770" y="407324"/>
            <a:ext cx="6251171" cy="10951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Water Allocation Committee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Environmental Management Commission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2F6E-6223-4E9B-94FD-12C3E11C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7"/>
            <a:ext cx="10641676" cy="5019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Lakes and Reservoirs in North Carolina</a:t>
            </a:r>
          </a:p>
          <a:p>
            <a:pPr marL="0" indent="0" algn="ctr">
              <a:buNone/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dirty="0"/>
              <a:t>Total freshwater ponds, lakes or reservoirs &gt; 10 acres = </a:t>
            </a:r>
            <a:r>
              <a:rPr lang="en-US" u="sng" dirty="0"/>
              <a:t>1,428</a:t>
            </a:r>
          </a:p>
          <a:p>
            <a:pPr>
              <a:spcAft>
                <a:spcPts val="1200"/>
              </a:spcAft>
            </a:pPr>
            <a:r>
              <a:rPr lang="en-US" dirty="0"/>
              <a:t>Lakes and reservoirs with designated use rating = </a:t>
            </a:r>
            <a:r>
              <a:rPr lang="en-US" u="sng" dirty="0"/>
              <a:t>175</a:t>
            </a:r>
            <a:r>
              <a:rPr lang="en-US" dirty="0"/>
              <a:t> (12% of total)</a:t>
            </a:r>
          </a:p>
          <a:p>
            <a:pPr>
              <a:spcAft>
                <a:spcPts val="1200"/>
              </a:spcAft>
            </a:pPr>
            <a:r>
              <a:rPr lang="en-US" dirty="0"/>
              <a:t>Lakes and reservoirs identified as regular or emergency water source = </a:t>
            </a:r>
            <a:r>
              <a:rPr lang="en-US" u="sng" dirty="0"/>
              <a:t>103</a:t>
            </a:r>
            <a:r>
              <a:rPr lang="en-US" dirty="0"/>
              <a:t> (7% of total)</a:t>
            </a:r>
          </a:p>
          <a:p>
            <a:r>
              <a:rPr lang="en-US" dirty="0"/>
              <a:t>Water systems that identify lakes and reservoirs as water source = </a:t>
            </a:r>
            <a:r>
              <a:rPr lang="en-US" u="sng" dirty="0"/>
              <a:t>83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2CDB4D-A600-4A12-B16A-1E60BEF7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Water Supply Reservoirs in North Carolina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E1B7DE-129A-49B7-9C1E-232AFA090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14984"/>
              </p:ext>
            </p:extLst>
          </p:nvPr>
        </p:nvGraphicFramePr>
        <p:xfrm>
          <a:off x="1837113" y="2053243"/>
          <a:ext cx="8503915" cy="300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783">
                  <a:extLst>
                    <a:ext uri="{9D8B030D-6E8A-4147-A177-3AD203B41FA5}">
                      <a16:colId xmlns:a16="http://schemas.microsoft.com/office/drawing/2014/main" val="558467142"/>
                    </a:ext>
                  </a:extLst>
                </a:gridCol>
                <a:gridCol w="1700783">
                  <a:extLst>
                    <a:ext uri="{9D8B030D-6E8A-4147-A177-3AD203B41FA5}">
                      <a16:colId xmlns:a16="http://schemas.microsoft.com/office/drawing/2014/main" val="3540114001"/>
                    </a:ext>
                  </a:extLst>
                </a:gridCol>
                <a:gridCol w="1700783">
                  <a:extLst>
                    <a:ext uri="{9D8B030D-6E8A-4147-A177-3AD203B41FA5}">
                      <a16:colId xmlns:a16="http://schemas.microsoft.com/office/drawing/2014/main" val="4284825356"/>
                    </a:ext>
                  </a:extLst>
                </a:gridCol>
                <a:gridCol w="1700783">
                  <a:extLst>
                    <a:ext uri="{9D8B030D-6E8A-4147-A177-3AD203B41FA5}">
                      <a16:colId xmlns:a16="http://schemas.microsoft.com/office/drawing/2014/main" val="2519658229"/>
                    </a:ext>
                  </a:extLst>
                </a:gridCol>
                <a:gridCol w="1700783">
                  <a:extLst>
                    <a:ext uri="{9D8B030D-6E8A-4147-A177-3AD203B41FA5}">
                      <a16:colId xmlns:a16="http://schemas.microsoft.com/office/drawing/2014/main" val="1473811278"/>
                    </a:ext>
                  </a:extLst>
                </a:gridCol>
              </a:tblGrid>
              <a:tr h="1154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Reservoirs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Water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Pop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2050 Projected Pop 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13928"/>
                  </a:ext>
                </a:extLst>
              </a:tr>
              <a:tr h="692952">
                <a:tc>
                  <a:txBody>
                    <a:bodyPr/>
                    <a:lstStyle/>
                    <a:p>
                      <a:r>
                        <a:rPr lang="en-US" dirty="0"/>
                        <a:t>Hydropower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  <a:p>
                      <a:pPr algn="ctr"/>
                      <a:r>
                        <a:rPr lang="en-US" sz="1200" dirty="0"/>
                        <a:t>(17%)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  <a:p>
                      <a:pPr algn="ctr"/>
                      <a:r>
                        <a:rPr lang="en-US" sz="1200" dirty="0"/>
                        <a:t>(33%)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2,947,000</a:t>
                      </a:r>
                    </a:p>
                    <a:p>
                      <a:pPr algn="ctr"/>
                      <a:r>
                        <a:rPr lang="en-US" sz="1200" dirty="0"/>
                        <a:t>(49%)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4,877,000</a:t>
                      </a:r>
                    </a:p>
                    <a:p>
                      <a:pPr algn="ctr"/>
                      <a:r>
                        <a:rPr lang="en-US" sz="1200" dirty="0"/>
                        <a:t>(50%)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606195"/>
                  </a:ext>
                </a:extLst>
              </a:tr>
              <a:tr h="692952">
                <a:tc>
                  <a:txBody>
                    <a:bodyPr/>
                    <a:lstStyle/>
                    <a:p>
                      <a:r>
                        <a:rPr lang="en-US" dirty="0"/>
                        <a:t>Municipal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  <a:p>
                      <a:pPr algn="ctr"/>
                      <a:r>
                        <a:rPr lang="en-US" sz="1200" dirty="0"/>
                        <a:t>(83%)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  <a:p>
                      <a:pPr algn="ctr"/>
                      <a:r>
                        <a:rPr lang="en-US" sz="1200" dirty="0"/>
                        <a:t>(67%)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3,066,000 </a:t>
                      </a:r>
                    </a:p>
                    <a:p>
                      <a:pPr algn="ctr"/>
                      <a:r>
                        <a:rPr lang="en-US" sz="1200" dirty="0"/>
                        <a:t>(51%)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4,850,000</a:t>
                      </a:r>
                    </a:p>
                    <a:p>
                      <a:pPr algn="ctr"/>
                      <a:r>
                        <a:rPr lang="en-US" sz="1200" dirty="0"/>
                        <a:t>(50%)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472736"/>
                  </a:ext>
                </a:extLst>
              </a:tr>
              <a:tr h="468384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6,013,000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9,727,000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7092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95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2CDB4D-A600-4A12-B16A-1E60BEF7D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9098"/>
            <a:ext cx="10515600" cy="5019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Hydropower Reservoirs in North Carolina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9B9789-4F97-489A-A24D-7093A3DF0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43421"/>
              </p:ext>
            </p:extLst>
          </p:nvPr>
        </p:nvGraphicFramePr>
        <p:xfrm>
          <a:off x="838200" y="1609968"/>
          <a:ext cx="10016835" cy="395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942">
                  <a:extLst>
                    <a:ext uri="{9D8B030D-6E8A-4147-A177-3AD203B41FA5}">
                      <a16:colId xmlns:a16="http://schemas.microsoft.com/office/drawing/2014/main" val="3285309775"/>
                    </a:ext>
                  </a:extLst>
                </a:gridCol>
                <a:gridCol w="2152997">
                  <a:extLst>
                    <a:ext uri="{9D8B030D-6E8A-4147-A177-3AD203B41FA5}">
                      <a16:colId xmlns:a16="http://schemas.microsoft.com/office/drawing/2014/main" val="1247019224"/>
                    </a:ext>
                  </a:extLst>
                </a:gridCol>
                <a:gridCol w="2028305">
                  <a:extLst>
                    <a:ext uri="{9D8B030D-6E8A-4147-A177-3AD203B41FA5}">
                      <a16:colId xmlns:a16="http://schemas.microsoft.com/office/drawing/2014/main" val="2973509410"/>
                    </a:ext>
                  </a:extLst>
                </a:gridCol>
                <a:gridCol w="1571106">
                  <a:extLst>
                    <a:ext uri="{9D8B030D-6E8A-4147-A177-3AD203B41FA5}">
                      <a16:colId xmlns:a16="http://schemas.microsoft.com/office/drawing/2014/main" val="3368405946"/>
                    </a:ext>
                  </a:extLst>
                </a:gridCol>
                <a:gridCol w="1820485">
                  <a:extLst>
                    <a:ext uri="{9D8B030D-6E8A-4147-A177-3AD203B41FA5}">
                      <a16:colId xmlns:a16="http://schemas.microsoft.com/office/drawing/2014/main" val="2004207163"/>
                    </a:ext>
                  </a:extLst>
                </a:gridCol>
              </a:tblGrid>
              <a:tr h="1194990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  <a:p>
                      <a:r>
                        <a:rPr lang="en-US" dirty="0"/>
                        <a:t>(Total # Hydropower Reservoirs </a:t>
                      </a:r>
                    </a:p>
                    <a:p>
                      <a:r>
                        <a:rPr lang="en-US" dirty="0"/>
                        <a:t>in NC)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Reservoirs for Water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Water Systems Served by Reservoirs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2050 Projected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205951"/>
                  </a:ext>
                </a:extLst>
              </a:tr>
              <a:tr h="394706">
                <a:tc>
                  <a:txBody>
                    <a:bodyPr/>
                    <a:lstStyle/>
                    <a:p>
                      <a:r>
                        <a:rPr lang="en-US" dirty="0"/>
                        <a:t>Cube Hydro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07651"/>
                  </a:ext>
                </a:extLst>
              </a:tr>
              <a:tr h="394706">
                <a:tc>
                  <a:txBody>
                    <a:bodyPr/>
                    <a:lstStyle/>
                    <a:p>
                      <a:r>
                        <a:rPr lang="en-US" dirty="0"/>
                        <a:t>Dominion Energy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22215"/>
                  </a:ext>
                </a:extLst>
              </a:tr>
              <a:tr h="394706">
                <a:tc>
                  <a:txBody>
                    <a:bodyPr/>
                    <a:lstStyle/>
                    <a:p>
                      <a:r>
                        <a:rPr lang="en-US" dirty="0"/>
                        <a:t>Duke Energy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2,183,000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301817"/>
                  </a:ext>
                </a:extLst>
              </a:tr>
              <a:tr h="394706">
                <a:tc>
                  <a:txBody>
                    <a:bodyPr/>
                    <a:lstStyle/>
                    <a:p>
                      <a:r>
                        <a:rPr lang="en-US" dirty="0"/>
                        <a:t>TVA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386018"/>
                  </a:ext>
                </a:extLst>
              </a:tr>
              <a:tr h="394706">
                <a:tc>
                  <a:txBody>
                    <a:bodyPr/>
                    <a:lstStyle/>
                    <a:p>
                      <a:r>
                        <a:rPr lang="en-US" dirty="0"/>
                        <a:t>USACE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1,563,000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2,660,000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48312"/>
                  </a:ext>
                </a:extLst>
              </a:tr>
              <a:tr h="394706">
                <a:tc>
                  <a:txBody>
                    <a:bodyPr/>
                    <a:lstStyle/>
                    <a:p>
                      <a:r>
                        <a:rPr lang="en-US" dirty="0"/>
                        <a:t>Others (2)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431399"/>
                  </a:ext>
                </a:extLst>
              </a:tr>
              <a:tr h="394706">
                <a:tc>
                  <a:txBody>
                    <a:bodyPr/>
                    <a:lstStyle/>
                    <a:p>
                      <a:r>
                        <a:rPr lang="en-US" i="0" dirty="0"/>
                        <a:t>Total (40)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17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2,947,000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4,877,000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43081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27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1DB9E-11EA-4AAF-87FC-B890F36E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CF5348-6D71-460A-B637-EA0462071DF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" y="1101674"/>
          <a:ext cx="11280371" cy="532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CF5348-6D71-460A-B637-EA0462071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919495"/>
              </p:ext>
            </p:extLst>
          </p:nvPr>
        </p:nvGraphicFramePr>
        <p:xfrm>
          <a:off x="274320" y="1142999"/>
          <a:ext cx="11280370" cy="550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930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 b="2612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E347C4-91BB-4D61-9F37-5A6885E29480}">
  <ds:schemaRefs>
    <ds:schemaRef ds:uri="http://www.w3.org/XML/1998/namespace"/>
    <ds:schemaRef ds:uri="http://purl.org/dc/terms/"/>
    <ds:schemaRef ds:uri="http://schemas.microsoft.com/office/infopath/2007/PartnerControls"/>
    <ds:schemaRef ds:uri="97c26e27-a340-4306-98a7-c36055956ab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893163c-4790-4570-a539-5f3cb3bacbe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6368</TotalTime>
  <Words>254</Words>
  <Application>Microsoft Office PowerPoint</Application>
  <PresentationFormat>Widescreen</PresentationFormat>
  <Paragraphs>98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2_Office Theme</vt:lpstr>
      <vt:lpstr>Setting the Stage: Reservoirs for Water Supply in North Carolina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62</cp:revision>
  <cp:lastPrinted>2019-04-30T19:34:14Z</cp:lastPrinted>
  <dcterms:created xsi:type="dcterms:W3CDTF">2015-06-24T15:01:50Z</dcterms:created>
  <dcterms:modified xsi:type="dcterms:W3CDTF">2019-05-02T21:32:23Z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